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Calibri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Calibri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Calibri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Calibri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Calibri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Calibri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2563EB"/>
              </a:solidFill>
            </c:spPr>
          </c:dPt>
          <c:dPt>
            <c:idx val="1"/>
            <c:spPr>
              <a:solidFill>
                <a:srgbClr val="E11D48"/>
              </a:solidFill>
            </c:spPr>
          </c:dPt>
          <c:dPt>
            <c:idx val="2"/>
            <c:spPr>
              <a:solidFill>
                <a:srgbClr val="7C3AED"/>
              </a:solidFill>
            </c:spPr>
          </c:dPt>
          <c:dPt>
            <c:idx val="3"/>
            <c:spPr>
              <a:solidFill>
                <a:srgbClr val="059669"/>
              </a:solidFill>
            </c:spPr>
          </c:dPt>
          <c:dPt>
            <c:idx val="4"/>
            <c:spPr>
              <a:solidFill>
                <a:srgbClr val="DC2626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4748B"/>
                  </a:solidFill>
                  <a:latin typeface="Calibri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17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42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67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092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117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1422000" y="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017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042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2000" y="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17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42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67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92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17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1422000" y="7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017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042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067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092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17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11422000" y="10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1017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042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067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92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1117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11422000" y="128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1017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1042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1067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1092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1117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11422000" y="1530000"/>
            <a:ext cx="40000" cy="4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8000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D97706"/>
                </a:solidFill>
                <a:latin typeface="Inter"/>
              </a:rPr>
              <a:t>RESEARCH INSTITUTE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85800" y="800000"/>
            <a:ext cx="40000" cy="28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1200000"/>
            <a:ext cx="7924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Frontiers of Scientific Discovery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85800" y="2500000"/>
            <a:ext cx="7315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86A7A7"/>
                </a:solidFill>
                <a:latin typeface="Inter"/>
              </a:rPr>
              <a:t>Advancing Knowledge Through Rigorous Research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85800" y="3200000"/>
            <a:ext cx="4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D9595"/>
                </a:solidFill>
                <a:latin typeface="Inter"/>
              </a:rPr>
              <a:t>February 2026  |  Confidential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KEY METRICS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2555100" cy="4000000"/>
          </a:xfrm>
          <a:prstGeom prst="roundRect">
            <a:avLst>
              <a:gd name="adj" fmla="val 1250"/>
            </a:avLst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1571600"/>
            <a:ext cx="2555098" cy="60000"/>
          </a:xfrm>
          <a:prstGeom prst="rect">
            <a:avLst/>
          </a:prstGeom>
          <a:solidFill>
            <a:srgbClr val="6691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1" y="1571600"/>
            <a:ext cx="2555098" cy="3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99E9E"/>
                </a:solidFill>
                <a:latin typeface="Inter"/>
              </a:rPr>
              <a:t>CITATIONS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2563EB"/>
                </a:solidFill>
                <a:latin typeface="Inter"/>
              </a:rPr>
              <a:t>48,000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58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↑ +18%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805800" y="3671600"/>
            <a:ext cx="2315100" cy="70000"/>
          </a:xfrm>
          <a:prstGeom prst="roundRect">
            <a:avLst>
              <a:gd name="adj" fmla="val 2159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805800" y="3671600"/>
            <a:ext cx="2037288" cy="70000"/>
          </a:xfrm>
          <a:prstGeom prst="roundRect">
            <a:avLst>
              <a:gd name="adj" fmla="val 2454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65800" y="380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D9595"/>
                </a:solidFill>
                <a:latin typeface="Inter"/>
              </a:rPr>
              <a:t>88%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805800" y="5071600"/>
            <a:ext cx="23151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65800" y="51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18C8C"/>
                </a:solidFill>
                <a:latin typeface="Inter"/>
              </a:rPr>
              <a:t>vs. previous quarter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40900" y="1571600"/>
            <a:ext cx="2555100" cy="4000000"/>
          </a:xfrm>
          <a:prstGeom prst="roundRect">
            <a:avLst>
              <a:gd name="adj" fmla="val 1250"/>
            </a:avLst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3440901" y="1571600"/>
            <a:ext cx="2555098" cy="60000"/>
          </a:xfrm>
          <a:prstGeom prst="rect">
            <a:avLst/>
          </a:prstGeom>
          <a:solidFill>
            <a:srgbClr val="EA607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3440901" y="1571600"/>
            <a:ext cx="2555098" cy="3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5209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99E9E"/>
                </a:solidFill>
                <a:latin typeface="Inter"/>
              </a:rPr>
              <a:t>GRANT WIN RATE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809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E11D48"/>
                </a:solidFill>
                <a:latin typeface="Inter"/>
              </a:rPr>
              <a:t>42%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209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↑ +6%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3560900" y="3671600"/>
            <a:ext cx="2315100" cy="70000"/>
          </a:xfrm>
          <a:prstGeom prst="roundRect">
            <a:avLst>
              <a:gd name="adj" fmla="val 2159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3560900" y="3671600"/>
            <a:ext cx="1944684" cy="70000"/>
          </a:xfrm>
          <a:prstGeom prst="roundRect">
            <a:avLst>
              <a:gd name="adj" fmla="val 2571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3520900" y="380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D9595"/>
                </a:solidFill>
                <a:latin typeface="Inter"/>
              </a:rPr>
              <a:t>84%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3560900" y="5071600"/>
            <a:ext cx="23151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520900" y="51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18C8C"/>
                </a:solidFill>
                <a:latin typeface="Inter"/>
              </a:rPr>
              <a:t>vs. previous quarter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196000" y="1571600"/>
            <a:ext cx="2555100" cy="4000000"/>
          </a:xfrm>
          <a:prstGeom prst="roundRect">
            <a:avLst>
              <a:gd name="adj" fmla="val 1250"/>
            </a:avLst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196001" y="1571600"/>
            <a:ext cx="2555098" cy="60000"/>
          </a:xfrm>
          <a:prstGeom prst="rect">
            <a:avLst/>
          </a:prstGeom>
          <a:solidFill>
            <a:srgbClr val="A375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6196001" y="1571600"/>
            <a:ext cx="2555098" cy="3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2760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99E9E"/>
                </a:solidFill>
                <a:latin typeface="Inter"/>
              </a:rPr>
              <a:t>PUBLICATION 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360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7C3AED"/>
                </a:solidFill>
                <a:latin typeface="Inter"/>
              </a:rPr>
              <a:t>2,400/yr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760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↑ +15%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6316000" y="3671600"/>
            <a:ext cx="2315100" cy="70000"/>
          </a:xfrm>
          <a:prstGeom prst="roundRect">
            <a:avLst>
              <a:gd name="adj" fmla="val 2159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6316000" y="3671600"/>
            <a:ext cx="1852080" cy="70000"/>
          </a:xfrm>
          <a:prstGeom prst="roundRect">
            <a:avLst>
              <a:gd name="adj" fmla="val 2699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276000" y="380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D9595"/>
                </a:solidFill>
                <a:latin typeface="Inter"/>
              </a:rPr>
              <a:t>80%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6316000" y="5071600"/>
            <a:ext cx="23151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276000" y="51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18C8C"/>
                </a:solidFill>
                <a:latin typeface="Inter"/>
              </a:rPr>
              <a:t>vs. previous quarter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951100" y="1571600"/>
            <a:ext cx="2555100" cy="4000000"/>
          </a:xfrm>
          <a:prstGeom prst="roundRect">
            <a:avLst>
              <a:gd name="adj" fmla="val 1250"/>
            </a:avLst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8951101" y="1571600"/>
            <a:ext cx="2555098" cy="60000"/>
          </a:xfrm>
          <a:prstGeom prst="rect">
            <a:avLst/>
          </a:prstGeom>
          <a:solidFill>
            <a:srgbClr val="50B59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8951101" y="1571600"/>
            <a:ext cx="2555098" cy="3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9031100" y="1871600"/>
            <a:ext cx="239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99E9E"/>
                </a:solidFill>
                <a:latin typeface="Inter"/>
              </a:rPr>
              <a:t>COLLABORATION INDEX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991100" y="2271600"/>
            <a:ext cx="247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059669"/>
                </a:solidFill>
                <a:latin typeface="Inter"/>
              </a:rPr>
              <a:t>3.8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031100" y="3121600"/>
            <a:ext cx="239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↑ +0.4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9071100" y="3671600"/>
            <a:ext cx="2315100" cy="70000"/>
          </a:xfrm>
          <a:prstGeom prst="roundRect">
            <a:avLst>
              <a:gd name="adj" fmla="val 2159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9071100" y="3671600"/>
            <a:ext cx="1759476" cy="70000"/>
          </a:xfrm>
          <a:prstGeom prst="roundRect">
            <a:avLst>
              <a:gd name="adj" fmla="val 2841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9031100" y="380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D9595"/>
                </a:solidFill>
                <a:latin typeface="Inter"/>
              </a:rPr>
              <a:t>76%</a:t>
            </a:r>
          </a:p>
        </p:txBody>
      </p:sp>
      <p:cxnSp>
        <p:nvCxnSpPr>
          <p:cNvPr id="47" name="Connector 46"/>
          <p:cNvCxnSpPr/>
          <p:nvPr/>
        </p:nvCxnSpPr>
        <p:spPr>
          <a:xfrm>
            <a:off x="9071100" y="5071600"/>
            <a:ext cx="23151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9031100" y="5171600"/>
            <a:ext cx="239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18C8C"/>
                </a:solidFill>
                <a:latin typeface="Inter"/>
              </a:rPr>
              <a:t>vs. previous quarter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1900000"/>
          </a:xfrm>
          <a:prstGeom prst="roundRect">
            <a:avLst>
              <a:gd name="adj" fmla="val 562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000" cy="19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51600"/>
            <a:ext cx="503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1891600"/>
            <a:ext cx="5035200" cy="138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World-class instrumentation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Cross-disciplinary expertise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Strong publication record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1900000"/>
          </a:xfrm>
          <a:prstGeom prst="roundRect">
            <a:avLst>
              <a:gd name="adj" fmla="val 562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0000" cy="19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21000" y="1551600"/>
            <a:ext cx="503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11D48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21000" y="1891600"/>
            <a:ext cx="5035200" cy="138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11D48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Funding cycle dependency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11D48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Researcher retention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11D48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Admin overhead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521600"/>
            <a:ext cx="5335200" cy="1900000"/>
          </a:xfrm>
          <a:prstGeom prst="roundRect">
            <a:avLst>
              <a:gd name="adj" fmla="val 562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521600"/>
            <a:ext cx="50000" cy="19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35800" y="3601600"/>
            <a:ext cx="503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7C3AED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5800" y="3941600"/>
            <a:ext cx="5035200" cy="138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AI-assisted research tools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International partnerships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Industry co-funding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521600"/>
            <a:ext cx="5335200" cy="1900000"/>
          </a:xfrm>
          <a:prstGeom prst="roundRect">
            <a:avLst>
              <a:gd name="adj" fmla="val 562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521600"/>
            <a:ext cx="50000" cy="19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21000" y="3601600"/>
            <a:ext cx="503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21000" y="3941600"/>
            <a:ext cx="5035200" cy="138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Budget austerity measures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Data reproducibility crisis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200">
                <a:solidFill>
                  <a:srgbClr val="FFFFFF"/>
                </a:solidFill>
                <a:latin typeface="Inter"/>
              </a:rPr>
              <a:t>Talent competition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5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8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21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24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7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0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33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36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39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42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45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48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51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54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57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60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63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66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69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72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75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78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81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84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87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90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93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96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99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102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105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108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111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11405800" y="1471600"/>
            <a:ext cx="0" cy="452920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1205800" y="14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1205800" y="17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 41"/>
          <p:cNvCxnSpPr/>
          <p:nvPr/>
        </p:nvCxnSpPr>
        <p:spPr>
          <a:xfrm>
            <a:off x="1205800" y="20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 42"/>
          <p:cNvCxnSpPr/>
          <p:nvPr/>
        </p:nvCxnSpPr>
        <p:spPr>
          <a:xfrm>
            <a:off x="1205800" y="23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 43"/>
          <p:cNvCxnSpPr/>
          <p:nvPr/>
        </p:nvCxnSpPr>
        <p:spPr>
          <a:xfrm>
            <a:off x="1205800" y="26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or 44"/>
          <p:cNvCxnSpPr/>
          <p:nvPr/>
        </p:nvCxnSpPr>
        <p:spPr>
          <a:xfrm>
            <a:off x="1205800" y="29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or 45"/>
          <p:cNvCxnSpPr/>
          <p:nvPr/>
        </p:nvCxnSpPr>
        <p:spPr>
          <a:xfrm>
            <a:off x="1205800" y="32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or 46"/>
          <p:cNvCxnSpPr/>
          <p:nvPr/>
        </p:nvCxnSpPr>
        <p:spPr>
          <a:xfrm>
            <a:off x="1205800" y="35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or 47"/>
          <p:cNvCxnSpPr/>
          <p:nvPr/>
        </p:nvCxnSpPr>
        <p:spPr>
          <a:xfrm>
            <a:off x="1205800" y="38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or 48"/>
          <p:cNvCxnSpPr/>
          <p:nvPr/>
        </p:nvCxnSpPr>
        <p:spPr>
          <a:xfrm>
            <a:off x="1205800" y="41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or 49"/>
          <p:cNvCxnSpPr/>
          <p:nvPr/>
        </p:nvCxnSpPr>
        <p:spPr>
          <a:xfrm>
            <a:off x="1205800" y="44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nector 50"/>
          <p:cNvCxnSpPr/>
          <p:nvPr/>
        </p:nvCxnSpPr>
        <p:spPr>
          <a:xfrm>
            <a:off x="1205800" y="47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nector 51"/>
          <p:cNvCxnSpPr/>
          <p:nvPr/>
        </p:nvCxnSpPr>
        <p:spPr>
          <a:xfrm>
            <a:off x="1205800" y="50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or 52"/>
          <p:cNvCxnSpPr/>
          <p:nvPr/>
        </p:nvCxnSpPr>
        <p:spPr>
          <a:xfrm>
            <a:off x="1205800" y="53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onnector 53"/>
          <p:cNvCxnSpPr/>
          <p:nvPr/>
        </p:nvCxnSpPr>
        <p:spPr>
          <a:xfrm>
            <a:off x="1205800" y="56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Connector 54"/>
          <p:cNvCxnSpPr/>
          <p:nvPr/>
        </p:nvCxnSpPr>
        <p:spPr>
          <a:xfrm>
            <a:off x="1205800" y="5971600"/>
            <a:ext cx="10300400" cy="0"/>
          </a:xfrm>
          <a:prstGeom prst="line">
            <a:avLst/>
          </a:prstGeom>
          <a:ln w="3175">
            <a:solidFill>
              <a:srgbClr val="1B59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>
          <a:xfrm>
            <a:off x="1205800" y="1471600"/>
            <a:ext cx="5100200" cy="2214600"/>
          </a:xfrm>
          <a:prstGeom prst="roundRect">
            <a:avLst>
              <a:gd name="adj" fmla="val 588"/>
            </a:avLst>
          </a:prstGeom>
          <a:solidFill>
            <a:srgbClr val="1B5959"/>
          </a:solidFill>
          <a:ln w="9525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Rectangle 56"/>
          <p:cNvSpPr/>
          <p:nvPr/>
        </p:nvSpPr>
        <p:spPr>
          <a:xfrm>
            <a:off x="1205800" y="1471600"/>
            <a:ext cx="50000" cy="22146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TextBox 57"/>
          <p:cNvSpPr txBox="1"/>
          <p:nvPr/>
        </p:nvSpPr>
        <p:spPr>
          <a:xfrm>
            <a:off x="1305800" y="1531600"/>
            <a:ext cx="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2563EB"/>
                </a:solidFill>
                <a:latin typeface="Inter"/>
              </a:rPr>
              <a:t>Q1</a:t>
            </a:r>
          </a:p>
        </p:txBody>
      </p:sp>
      <p:cxnSp>
        <p:nvCxnSpPr>
          <p:cNvPr id="59" name="Connector 58"/>
          <p:cNvCxnSpPr/>
          <p:nvPr/>
        </p:nvCxnSpPr>
        <p:spPr>
          <a:xfrm>
            <a:off x="1305800" y="1731600"/>
            <a:ext cx="4900200" cy="0"/>
          </a:xfrm>
          <a:prstGeom prst="line">
            <a:avLst/>
          </a:prstGeom>
          <a:ln w="6350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305800" y="1771600"/>
            <a:ext cx="490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305800" y="2091600"/>
            <a:ext cx="4900200" cy="146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799E9E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62" name="Rounded Rectangle 61"/>
          <p:cNvSpPr/>
          <p:nvPr/>
        </p:nvSpPr>
        <p:spPr>
          <a:xfrm>
            <a:off x="6406000" y="1471600"/>
            <a:ext cx="5100200" cy="2214600"/>
          </a:xfrm>
          <a:prstGeom prst="roundRect">
            <a:avLst>
              <a:gd name="adj" fmla="val 588"/>
            </a:avLst>
          </a:prstGeom>
          <a:solidFill>
            <a:srgbClr val="1B5959"/>
          </a:solidFill>
          <a:ln w="9525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Rectangle 62"/>
          <p:cNvSpPr/>
          <p:nvPr/>
        </p:nvSpPr>
        <p:spPr>
          <a:xfrm>
            <a:off x="6406000" y="1471600"/>
            <a:ext cx="50000" cy="22146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6506000" y="1531600"/>
            <a:ext cx="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E11D48"/>
                </a:solidFill>
                <a:latin typeface="Inter"/>
              </a:rPr>
              <a:t>Q2</a:t>
            </a:r>
          </a:p>
        </p:txBody>
      </p:sp>
      <p:cxnSp>
        <p:nvCxnSpPr>
          <p:cNvPr id="65" name="Connector 64"/>
          <p:cNvCxnSpPr/>
          <p:nvPr/>
        </p:nvCxnSpPr>
        <p:spPr>
          <a:xfrm>
            <a:off x="6506000" y="1731600"/>
            <a:ext cx="4900200" cy="0"/>
          </a:xfrm>
          <a:prstGeom prst="line">
            <a:avLst/>
          </a:prstGeom>
          <a:ln w="6350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6506000" y="1771600"/>
            <a:ext cx="490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506000" y="2091600"/>
            <a:ext cx="4900200" cy="146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799E9E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1205800" y="3786200"/>
            <a:ext cx="5100200" cy="2214600"/>
          </a:xfrm>
          <a:prstGeom prst="roundRect">
            <a:avLst>
              <a:gd name="adj" fmla="val 588"/>
            </a:avLst>
          </a:prstGeom>
          <a:solidFill>
            <a:srgbClr val="1B5959"/>
          </a:solidFill>
          <a:ln w="9525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Rectangle 68"/>
          <p:cNvSpPr/>
          <p:nvPr/>
        </p:nvSpPr>
        <p:spPr>
          <a:xfrm>
            <a:off x="1205800" y="3786200"/>
            <a:ext cx="50000" cy="22146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TextBox 69"/>
          <p:cNvSpPr txBox="1"/>
          <p:nvPr/>
        </p:nvSpPr>
        <p:spPr>
          <a:xfrm>
            <a:off x="1305800" y="3846200"/>
            <a:ext cx="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7C3AED"/>
                </a:solidFill>
                <a:latin typeface="Inter"/>
              </a:rPr>
              <a:t>Q3</a:t>
            </a:r>
          </a:p>
        </p:txBody>
      </p:sp>
      <p:cxnSp>
        <p:nvCxnSpPr>
          <p:cNvPr id="71" name="Connector 70"/>
          <p:cNvCxnSpPr/>
          <p:nvPr/>
        </p:nvCxnSpPr>
        <p:spPr>
          <a:xfrm>
            <a:off x="1305800" y="4046200"/>
            <a:ext cx="4900200" cy="0"/>
          </a:xfrm>
          <a:prstGeom prst="line">
            <a:avLst/>
          </a:prstGeom>
          <a:ln w="6350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305800" y="4086200"/>
            <a:ext cx="490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305800" y="4406200"/>
            <a:ext cx="4900200" cy="146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799E9E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74" name="Rounded Rectangle 73"/>
          <p:cNvSpPr/>
          <p:nvPr/>
        </p:nvSpPr>
        <p:spPr>
          <a:xfrm>
            <a:off x="6406000" y="3786200"/>
            <a:ext cx="5100200" cy="2214600"/>
          </a:xfrm>
          <a:prstGeom prst="roundRect">
            <a:avLst>
              <a:gd name="adj" fmla="val 588"/>
            </a:avLst>
          </a:prstGeom>
          <a:solidFill>
            <a:srgbClr val="1B5959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5" name="Rectangle 74"/>
          <p:cNvSpPr/>
          <p:nvPr/>
        </p:nvSpPr>
        <p:spPr>
          <a:xfrm>
            <a:off x="6406000" y="3786200"/>
            <a:ext cx="50000" cy="22146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6506000" y="3846200"/>
            <a:ext cx="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059669"/>
                </a:solidFill>
                <a:latin typeface="Inter"/>
              </a:rPr>
              <a:t>Q4</a:t>
            </a:r>
          </a:p>
        </p:txBody>
      </p:sp>
      <p:cxnSp>
        <p:nvCxnSpPr>
          <p:cNvPr id="77" name="Connector 76"/>
          <p:cNvCxnSpPr/>
          <p:nvPr/>
        </p:nvCxnSpPr>
        <p:spPr>
          <a:xfrm>
            <a:off x="6506000" y="4046200"/>
            <a:ext cx="4900200" cy="0"/>
          </a:xfrm>
          <a:prstGeom prst="line">
            <a:avLst/>
          </a:prstGeom>
          <a:ln w="6350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506000" y="4086200"/>
            <a:ext cx="490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6506000" y="4406200"/>
            <a:ext cx="4900200" cy="1464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799E9E"/>
                </a:solidFill>
                <a:latin typeface="Inter"/>
              </a:rPr>
              <a:t>Low impact, high effort — reconsider</a:t>
            </a:r>
          </a:p>
        </p:txBody>
      </p:sp>
      <p:cxnSp>
        <p:nvCxnSpPr>
          <p:cNvPr id="80" name="Connector 79"/>
          <p:cNvCxnSpPr/>
          <p:nvPr/>
        </p:nvCxnSpPr>
        <p:spPr>
          <a:xfrm flipV="1">
            <a:off x="1125800" y="1471600"/>
            <a:ext cx="0" cy="4529200"/>
          </a:xfrm>
          <a:prstGeom prst="line">
            <a:avLst/>
          </a:prstGeom>
          <a:ln w="1270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685800" y="3586200"/>
            <a:ext cx="4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6D9595"/>
                </a:solidFill>
                <a:latin typeface="Inter"/>
              </a:rPr>
              <a:t>Effort</a:t>
            </a:r>
          </a:p>
        </p:txBody>
      </p:sp>
      <p:cxnSp>
        <p:nvCxnSpPr>
          <p:cNvPr id="82" name="Connector 81"/>
          <p:cNvCxnSpPr/>
          <p:nvPr/>
        </p:nvCxnSpPr>
        <p:spPr>
          <a:xfrm>
            <a:off x="1205800" y="6050800"/>
            <a:ext cx="10300400" cy="0"/>
          </a:xfrm>
          <a:prstGeom prst="line">
            <a:avLst/>
          </a:prstGeom>
          <a:ln w="1270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1205800" y="6080800"/>
            <a:ext cx="103004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D9595"/>
                </a:solidFill>
                <a:latin typeface="Inter"/>
              </a:rPr>
              <a:t>Impact</a:t>
            </a:r>
          </a:p>
        </p:txBody>
      </p:sp>
      <p:cxnSp>
        <p:nvCxnSpPr>
          <p:cNvPr id="84" name="Connector 83"/>
          <p:cNvCxnSpPr/>
          <p:nvPr/>
        </p:nvCxnSpPr>
        <p:spPr>
          <a:xfrm>
            <a:off x="12058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nector 84"/>
          <p:cNvCxnSpPr/>
          <p:nvPr/>
        </p:nvCxnSpPr>
        <p:spPr>
          <a:xfrm flipH="1">
            <a:off x="1075800" y="60008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nector 85"/>
          <p:cNvCxnSpPr/>
          <p:nvPr/>
        </p:nvCxnSpPr>
        <p:spPr>
          <a:xfrm>
            <a:off x="37809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nector 86"/>
          <p:cNvCxnSpPr/>
          <p:nvPr/>
        </p:nvCxnSpPr>
        <p:spPr>
          <a:xfrm flipH="1">
            <a:off x="1075800" y="48685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nector 87"/>
          <p:cNvCxnSpPr/>
          <p:nvPr/>
        </p:nvCxnSpPr>
        <p:spPr>
          <a:xfrm>
            <a:off x="63560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nector 88"/>
          <p:cNvCxnSpPr/>
          <p:nvPr/>
        </p:nvCxnSpPr>
        <p:spPr>
          <a:xfrm flipH="1">
            <a:off x="1075800" y="37362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nector 89"/>
          <p:cNvCxnSpPr/>
          <p:nvPr/>
        </p:nvCxnSpPr>
        <p:spPr>
          <a:xfrm>
            <a:off x="89311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onnector 90"/>
          <p:cNvCxnSpPr/>
          <p:nvPr/>
        </p:nvCxnSpPr>
        <p:spPr>
          <a:xfrm flipH="1">
            <a:off x="1075800" y="26039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onnector 91"/>
          <p:cNvCxnSpPr/>
          <p:nvPr/>
        </p:nvCxnSpPr>
        <p:spPr>
          <a:xfrm>
            <a:off x="11506200" y="6050800"/>
            <a:ext cx="0" cy="5000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Connector 92"/>
          <p:cNvCxnSpPr/>
          <p:nvPr/>
        </p:nvCxnSpPr>
        <p:spPr>
          <a:xfrm flipH="1">
            <a:off x="1075800" y="1471600"/>
            <a:ext cx="500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Rectangle 9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5" name="TextBox 9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2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3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4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4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5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5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6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6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7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7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8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8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9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9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10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10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11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115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120000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685800" y="1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685800" y="1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685800" y="2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685800" y="2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685800" y="3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685800" y="3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685800" y="4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685800" y="4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685800" y="5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685800" y="58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4746000" y="1940700"/>
            <a:ext cx="2700000" cy="2700000"/>
          </a:xfrm>
          <a:prstGeom prst="ellipse">
            <a:avLst/>
          </a:prstGeom>
          <a:solidFill>
            <a:srgbClr val="D97706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4746000" y="1940700"/>
            <a:ext cx="2700000" cy="2700000"/>
          </a:xfrm>
          <a:prstGeom prst="ellipse">
            <a:avLst/>
          </a:prstGeom>
          <a:solidFill>
            <a:srgbClr val="115252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5746000" y="2704300"/>
            <a:ext cx="60000" cy="38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5846000" y="27143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D97706"/>
                </a:solidFill>
                <a:latin typeface="Inter"/>
              </a:rPr>
              <a:t>SET-A: Innovation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846000" y="31043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45" name="Oval 44"/>
          <p:cNvSpPr/>
          <p:nvPr/>
        </p:nvSpPr>
        <p:spPr>
          <a:xfrm>
            <a:off x="4057500" y="2831700"/>
            <a:ext cx="2700000" cy="2700000"/>
          </a:xfrm>
          <a:prstGeom prst="ellipse">
            <a:avLst/>
          </a:prstGeom>
          <a:solidFill>
            <a:srgbClr val="2563EB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4057500" y="2831700"/>
            <a:ext cx="2700000" cy="2700000"/>
          </a:xfrm>
          <a:prstGeom prst="ellipse">
            <a:avLst/>
          </a:prstGeom>
          <a:solidFill>
            <a:srgbClr val="115252"/>
          </a:solidFill>
          <a:ln w="1270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4506700" y="4308100"/>
            <a:ext cx="60000" cy="3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4606700" y="43181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2563EB"/>
                </a:solidFill>
                <a:latin typeface="Inter"/>
              </a:rPr>
              <a:t>SET-B: Experience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606700" y="47081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50" name="Oval 49"/>
          <p:cNvSpPr/>
          <p:nvPr/>
        </p:nvSpPr>
        <p:spPr>
          <a:xfrm>
            <a:off x="5434500" y="2831700"/>
            <a:ext cx="2700000" cy="2700000"/>
          </a:xfrm>
          <a:prstGeom prst="ellipse">
            <a:avLst/>
          </a:prstGeom>
          <a:solidFill>
            <a:srgbClr val="E11D48">
              <a:alpha val="6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Oval 50"/>
          <p:cNvSpPr/>
          <p:nvPr/>
        </p:nvSpPr>
        <p:spPr>
          <a:xfrm>
            <a:off x="5434500" y="2831700"/>
            <a:ext cx="2700000" cy="2700000"/>
          </a:xfrm>
          <a:prstGeom prst="ellipse">
            <a:avLst/>
          </a:prstGeom>
          <a:solidFill>
            <a:srgbClr val="115252"/>
          </a:solidFill>
          <a:ln w="12700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ectangle 51"/>
          <p:cNvSpPr/>
          <p:nvPr/>
        </p:nvSpPr>
        <p:spPr>
          <a:xfrm>
            <a:off x="6985300" y="4308100"/>
            <a:ext cx="60000" cy="38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7085300" y="43181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E11D48"/>
                </a:solidFill>
                <a:latin typeface="Inter"/>
              </a:rPr>
              <a:t>SET-C: Trust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085300" y="4708100"/>
            <a:ext cx="18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496000" y="3486200"/>
            <a:ext cx="3200000" cy="500000"/>
          </a:xfrm>
          <a:prstGeom prst="rect">
            <a:avLst/>
          </a:prstGeom>
          <a:solidFill>
            <a:srgbClr val="0B4343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4536000" y="3506200"/>
            <a:ext cx="3120000" cy="4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OVERLAP: Our Competitive Advantage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0706200" y="60508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18C8C"/>
                </a:solidFill>
                <a:latin typeface="Inter"/>
              </a:rPr>
              <a:t>n=3 sets</a:t>
            </a:r>
          </a:p>
        </p:txBody>
      </p:sp>
      <p:sp>
        <p:nvSpPr>
          <p:cNvPr id="58" name="Rectangle 5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TextBox 5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How we plan and execute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PROCESS FLOW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1" y="2071600"/>
            <a:ext cx="2044078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580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2563EB"/>
                </a:solidFill>
                <a:latin typeface="Inter"/>
              </a:rPr>
              <a:t>[01]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580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580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Research &amp; analysis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2739880" y="2871600"/>
            <a:ext cx="130000" cy="0"/>
          </a:xfrm>
          <a:prstGeom prst="line">
            <a:avLst/>
          </a:prstGeom>
          <a:ln w="254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749880" y="2771600"/>
            <a:ext cx="12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2563EB"/>
                </a:solidFill>
                <a:latin typeface="Inter"/>
              </a:rPr>
              <a:t>▶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87988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2879881" y="2071600"/>
            <a:ext cx="2044078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293988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E11D48"/>
                </a:solidFill>
                <a:latin typeface="Inter"/>
              </a:rPr>
              <a:t>[02]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3988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93988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Planning &amp; design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933960" y="2871600"/>
            <a:ext cx="130000" cy="0"/>
          </a:xfrm>
          <a:prstGeom prst="line">
            <a:avLst/>
          </a:prstGeom>
          <a:ln w="25400">
            <a:solidFill>
              <a:srgbClr val="E11D4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943960" y="2771600"/>
            <a:ext cx="12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E11D48"/>
                </a:solidFill>
                <a:latin typeface="Inter"/>
              </a:rPr>
              <a:t>▶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07396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5073961" y="2071600"/>
            <a:ext cx="2044078" cy="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513396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7C3AED"/>
                </a:solidFill>
                <a:latin typeface="Inter"/>
              </a:rPr>
              <a:t>[03]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13396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13396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Build &amp; iterate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128040" y="2871600"/>
            <a:ext cx="130000" cy="0"/>
          </a:xfrm>
          <a:prstGeom prst="line">
            <a:avLst/>
          </a:prstGeom>
          <a:ln w="2540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138040" y="2771600"/>
            <a:ext cx="12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7C3AED"/>
                </a:solidFill>
                <a:latin typeface="Inter"/>
              </a:rPr>
              <a:t>▶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726804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7268041" y="2071600"/>
            <a:ext cx="2044078" cy="4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32804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059669"/>
                </a:solidFill>
                <a:latin typeface="Inter"/>
              </a:rPr>
              <a:t>[04]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32804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32804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Launch &amp; integrate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322120" y="2871600"/>
            <a:ext cx="130000" cy="0"/>
          </a:xfrm>
          <a:prstGeom prst="line">
            <a:avLst/>
          </a:prstGeom>
          <a:ln w="254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332120" y="2771600"/>
            <a:ext cx="12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059669"/>
                </a:solidFill>
                <a:latin typeface="Inter"/>
              </a:rPr>
              <a:t>▶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9462120" y="2071600"/>
            <a:ext cx="2044080" cy="1600000"/>
          </a:xfrm>
          <a:prstGeom prst="roundRect">
            <a:avLst>
              <a:gd name="adj" fmla="val 1956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9462121" y="2071600"/>
            <a:ext cx="2044078" cy="4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9522120" y="2221600"/>
            <a:ext cx="19240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DC2626"/>
                </a:solidFill>
                <a:latin typeface="Inter"/>
              </a:rPr>
              <a:t>[05]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522120" y="2571600"/>
            <a:ext cx="19240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522120" y="2971600"/>
            <a:ext cx="19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Measure &amp; improve</a:t>
            </a:r>
          </a:p>
        </p:txBody>
      </p:sp>
      <p:cxnSp>
        <p:nvCxnSpPr>
          <p:cNvPr id="38" name="Connector 37"/>
          <p:cNvCxnSpPr/>
          <p:nvPr/>
        </p:nvCxnSpPr>
        <p:spPr>
          <a:xfrm>
            <a:off x="685800" y="3971600"/>
            <a:ext cx="10820400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ITERATIVE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771600"/>
            <a:ext cx="1800000" cy="1800000"/>
          </a:xfrm>
          <a:prstGeom prst="line">
            <a:avLst/>
          </a:prstGeom>
          <a:ln w="25400">
            <a:solidFill>
              <a:srgbClr val="6691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1800000" cy="1800000"/>
          </a:xfrm>
          <a:prstGeom prst="line">
            <a:avLst/>
          </a:prstGeom>
          <a:ln w="25400">
            <a:solidFill>
              <a:srgbClr val="EA60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296000" y="3571600"/>
            <a:ext cx="1800000" cy="1800000"/>
          </a:xfrm>
          <a:prstGeom prst="line">
            <a:avLst/>
          </a:prstGeom>
          <a:ln w="25400">
            <a:solidFill>
              <a:srgbClr val="A375F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296000" y="1771600"/>
            <a:ext cx="1800000" cy="1800000"/>
          </a:xfrm>
          <a:prstGeom prst="line">
            <a:avLst/>
          </a:prstGeom>
          <a:ln w="25400">
            <a:solidFill>
              <a:srgbClr val="50B59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816000" y="3291600"/>
            <a:ext cx="560000" cy="560000"/>
          </a:xfrm>
          <a:prstGeom prst="ellipse">
            <a:avLst/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5856000" y="3331600"/>
            <a:ext cx="480000" cy="48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816000" y="329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746000" y="1421600"/>
            <a:ext cx="700000" cy="700000"/>
          </a:xfrm>
          <a:prstGeom prst="roundRect">
            <a:avLst>
              <a:gd name="adj" fmla="val 7142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746001" y="1421600"/>
            <a:ext cx="699998" cy="3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786000" y="1501600"/>
            <a:ext cx="62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2563EB"/>
                </a:solidFill>
                <a:latin typeface="Inter"/>
              </a:rPr>
              <a:t>01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86000" y="172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546000" y="3221600"/>
            <a:ext cx="700000" cy="700000"/>
          </a:xfrm>
          <a:prstGeom prst="roundRect">
            <a:avLst>
              <a:gd name="adj" fmla="val 7142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7546001" y="3221600"/>
            <a:ext cx="699998" cy="3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586000" y="3301600"/>
            <a:ext cx="62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02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86000" y="352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746000" y="5021600"/>
            <a:ext cx="700000" cy="700000"/>
          </a:xfrm>
          <a:prstGeom prst="roundRect">
            <a:avLst>
              <a:gd name="adj" fmla="val 7142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5746001" y="5021600"/>
            <a:ext cx="699998" cy="3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786000" y="5101600"/>
            <a:ext cx="62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7C3AED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786000" y="532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946000" y="3221600"/>
            <a:ext cx="700000" cy="700000"/>
          </a:xfrm>
          <a:prstGeom prst="roundRect">
            <a:avLst>
              <a:gd name="adj" fmla="val 7142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3946001" y="3221600"/>
            <a:ext cx="699998" cy="3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986000" y="3301600"/>
            <a:ext cx="62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04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86000" y="352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RESEARCH TIMELINE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885800" y="2371600"/>
            <a:ext cx="10420400" cy="0"/>
          </a:xfrm>
          <a:prstGeom prst="line">
            <a:avLst/>
          </a:prstGeom>
          <a:ln w="25400">
            <a:solidFill>
              <a:srgbClr val="3D72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725800" y="2211600"/>
            <a:ext cx="320000" cy="320000"/>
          </a:xfrm>
          <a:prstGeom prst="ellipse">
            <a:avLst/>
          </a:prstGeom>
          <a:solidFill>
            <a:srgbClr val="457AE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805800" y="2291600"/>
            <a:ext cx="160000" cy="1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858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2563EB"/>
                </a:solidFill>
                <a:latin typeface="Inter"/>
              </a:rPr>
              <a:t>Q1 2026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-142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-14199" y="2731600"/>
            <a:ext cx="1799998" cy="3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8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8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885800" y="2531600"/>
            <a:ext cx="0" cy="200000"/>
          </a:xfrm>
          <a:prstGeom prst="line">
            <a:avLst/>
          </a:prstGeom>
          <a:ln w="12700">
            <a:solidFill>
              <a:srgbClr val="5B8A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330900" y="2211600"/>
            <a:ext cx="320000" cy="320000"/>
          </a:xfrm>
          <a:prstGeom prst="ellipse">
            <a:avLst/>
          </a:prstGeom>
          <a:solidFill>
            <a:srgbClr val="E53E6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3410900" y="2291600"/>
            <a:ext cx="160000" cy="16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27909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E11D48"/>
                </a:solidFill>
                <a:latin typeface="Inter"/>
              </a:rPr>
              <a:t>Q2 2026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5909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2590901" y="2731600"/>
            <a:ext cx="1799998" cy="3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26509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6509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3490900" y="2531600"/>
            <a:ext cx="0" cy="200000"/>
          </a:xfrm>
          <a:prstGeom prst="line">
            <a:avLst/>
          </a:prstGeom>
          <a:ln w="12700">
            <a:solidFill>
              <a:srgbClr val="E8557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5936000" y="2211600"/>
            <a:ext cx="320000" cy="320000"/>
          </a:xfrm>
          <a:prstGeom prst="ellipse">
            <a:avLst/>
          </a:prstGeom>
          <a:solidFill>
            <a:srgbClr val="8F57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016000" y="2291600"/>
            <a:ext cx="160000" cy="1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3960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7C3AED"/>
                </a:solidFill>
                <a:latin typeface="Inter"/>
              </a:rPr>
              <a:t>Q3 2026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1960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5196001" y="2731600"/>
            <a:ext cx="1799998" cy="3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52560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560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6096000" y="2531600"/>
            <a:ext cx="0" cy="200000"/>
          </a:xfrm>
          <a:prstGeom prst="line">
            <a:avLst/>
          </a:prstGeom>
          <a:ln w="12700">
            <a:solidFill>
              <a:srgbClr val="9C6B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541100" y="2211600"/>
            <a:ext cx="320000" cy="320000"/>
          </a:xfrm>
          <a:prstGeom prst="ellipse">
            <a:avLst/>
          </a:prstGeom>
          <a:solidFill>
            <a:srgbClr val="2AA5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8621100" y="2291600"/>
            <a:ext cx="160000" cy="1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0011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59669"/>
                </a:solidFill>
                <a:latin typeface="Inter"/>
              </a:rPr>
              <a:t>Q4 2026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8011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7801101" y="2731600"/>
            <a:ext cx="1799998" cy="3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8611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611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Process refinement
and cost reduction</a:t>
            </a:r>
          </a:p>
        </p:txBody>
      </p:sp>
      <p:cxnSp>
        <p:nvCxnSpPr>
          <p:cNvPr id="37" name="Connector 36"/>
          <p:cNvCxnSpPr/>
          <p:nvPr/>
        </p:nvCxnSpPr>
        <p:spPr>
          <a:xfrm>
            <a:off x="8701100" y="2531600"/>
            <a:ext cx="0" cy="200000"/>
          </a:xfrm>
          <a:prstGeom prst="line">
            <a:avLst/>
          </a:prstGeom>
          <a:ln w="12700">
            <a:solidFill>
              <a:srgbClr val="43B08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11146200" y="2211600"/>
            <a:ext cx="320000" cy="320000"/>
          </a:xfrm>
          <a:prstGeom prst="ellipse">
            <a:avLst/>
          </a:prstGeom>
          <a:solidFill>
            <a:srgbClr val="E14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11226200" y="2291600"/>
            <a:ext cx="160000" cy="1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10606200" y="18116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C2626"/>
                </a:solidFill>
                <a:latin typeface="Inter"/>
              </a:rPr>
              <a:t>Q1 2027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10406200" y="2731600"/>
            <a:ext cx="1800000" cy="1400000"/>
          </a:xfrm>
          <a:prstGeom prst="roundRect">
            <a:avLst>
              <a:gd name="adj" fmla="val 2777"/>
            </a:avLst>
          </a:prstGeom>
          <a:solidFill>
            <a:srgbClr val="256060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10406201" y="2731600"/>
            <a:ext cx="1799998" cy="35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0466200" y="285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466200" y="3281600"/>
            <a:ext cx="168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International rollout
and M&amp;A targets</a:t>
            </a:r>
          </a:p>
        </p:txBody>
      </p:sp>
      <p:cxnSp>
        <p:nvCxnSpPr>
          <p:cNvPr id="45" name="Connector 44"/>
          <p:cNvCxnSpPr/>
          <p:nvPr/>
        </p:nvCxnSpPr>
        <p:spPr>
          <a:xfrm>
            <a:off x="11306200" y="2531600"/>
            <a:ext cx="0" cy="200000"/>
          </a:xfrm>
          <a:prstGeom prst="line">
            <a:avLst/>
          </a:prstGeom>
          <a:ln w="12700">
            <a:solidFill>
              <a:srgbClr val="E45C5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18657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85800" y="22598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85800" y="26539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685800" y="30480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685800" y="34421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85800" y="38362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85800" y="42303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85800" y="46244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685800" y="50185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685800" y="5412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685800" y="58067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685800" y="62008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68580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176784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284988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393192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501396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609600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717804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826008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934212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1042416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11506200" y="1471600"/>
            <a:ext cx="0" cy="47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6837020" y="1471600"/>
            <a:ext cx="4669180" cy="300000"/>
          </a:xfrm>
          <a:prstGeom prst="rect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97020" y="1501600"/>
            <a:ext cx="454918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3D6B4"/>
                </a:solidFill>
                <a:latin typeface="Inter"/>
              </a:rPr>
              <a:t>DATA EVIDENCE LOG</a:t>
            </a:r>
          </a:p>
        </p:txBody>
      </p:sp>
      <p:sp>
        <p:nvSpPr>
          <p:cNvPr id="31" name="Trapezoid 30"/>
          <p:cNvSpPr/>
          <p:nvPr/>
        </p:nvSpPr>
        <p:spPr>
          <a:xfrm>
            <a:off x="785800" y="1621600"/>
            <a:ext cx="5751220" cy="58000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65800" y="1636600"/>
            <a:ext cx="5591220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BDD0F9"/>
                </a:solidFill>
                <a:latin typeface="Inter"/>
              </a:rPr>
              <a:t>STG_01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65800" y="1795600"/>
            <a:ext cx="5591220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65800" y="1969600"/>
            <a:ext cx="5591220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37020" y="182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6837020" y="1821600"/>
            <a:ext cx="30000" cy="5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97020" y="184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Awareness  |  10,000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897020" y="207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Total market reach</a:t>
            </a:r>
          </a:p>
        </p:txBody>
      </p:sp>
      <p:sp>
        <p:nvSpPr>
          <p:cNvPr id="39" name="Trapezoid 38"/>
          <p:cNvSpPr/>
          <p:nvPr/>
        </p:nvSpPr>
        <p:spPr>
          <a:xfrm>
            <a:off x="1217142" y="2231600"/>
            <a:ext cx="4888537" cy="580000"/>
          </a:xfrm>
          <a:prstGeom prst="trapezoid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1297142" y="2246600"/>
            <a:ext cx="4728537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F6BBC8"/>
                </a:solidFill>
                <a:latin typeface="Inter"/>
              </a:rPr>
              <a:t>STG_02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297142" y="2405600"/>
            <a:ext cx="4728537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297142" y="2579600"/>
            <a:ext cx="4728537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837020" y="243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EA607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6837020" y="2431600"/>
            <a:ext cx="30000" cy="56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97020" y="245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Interest  |  5,200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897020" y="268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Engaged prospects  [Interest conv.]</a:t>
            </a:r>
          </a:p>
        </p:txBody>
      </p:sp>
      <p:sp>
        <p:nvSpPr>
          <p:cNvPr id="47" name="Trapezoid 46"/>
          <p:cNvSpPr/>
          <p:nvPr/>
        </p:nvSpPr>
        <p:spPr>
          <a:xfrm>
            <a:off x="1648484" y="2841600"/>
            <a:ext cx="4025853" cy="580000"/>
          </a:xfrm>
          <a:prstGeom prst="trapezoi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1728484" y="2856600"/>
            <a:ext cx="3865853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D7C3F9"/>
                </a:solidFill>
                <a:latin typeface="Inter"/>
              </a:rPr>
              <a:t>STG_03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728484" y="3015600"/>
            <a:ext cx="3865853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728484" y="3189600"/>
            <a:ext cx="3865853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837020" y="304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A375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ectangle 51"/>
          <p:cNvSpPr/>
          <p:nvPr/>
        </p:nvSpPr>
        <p:spPr>
          <a:xfrm>
            <a:off x="6837020" y="3041600"/>
            <a:ext cx="30000" cy="5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97020" y="306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Consideration  |  2,800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897020" y="329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Qualified leads  [Consideration conv.]</a:t>
            </a:r>
          </a:p>
        </p:txBody>
      </p:sp>
      <p:sp>
        <p:nvSpPr>
          <p:cNvPr id="55" name="Trapezoid 54"/>
          <p:cNvSpPr/>
          <p:nvPr/>
        </p:nvSpPr>
        <p:spPr>
          <a:xfrm>
            <a:off x="2079825" y="3451600"/>
            <a:ext cx="3163171" cy="580000"/>
          </a:xfrm>
          <a:prstGeom prst="trapezoid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2159825" y="3466600"/>
            <a:ext cx="3003171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B4DFD2"/>
                </a:solidFill>
                <a:latin typeface="Inter"/>
              </a:rPr>
              <a:t>STG_04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159825" y="3625600"/>
            <a:ext cx="3003171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159825" y="3799600"/>
            <a:ext cx="3003171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59" name="Rectangle 58"/>
          <p:cNvSpPr/>
          <p:nvPr/>
        </p:nvSpPr>
        <p:spPr>
          <a:xfrm>
            <a:off x="6837020" y="365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50B5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Rectangle 59"/>
          <p:cNvSpPr/>
          <p:nvPr/>
        </p:nvSpPr>
        <p:spPr>
          <a:xfrm>
            <a:off x="6837020" y="3651600"/>
            <a:ext cx="30000" cy="5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6897020" y="367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Intent  |  1,400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897020" y="390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Sales pipeline  [Intent conv.]</a:t>
            </a:r>
          </a:p>
        </p:txBody>
      </p:sp>
      <p:sp>
        <p:nvSpPr>
          <p:cNvPr id="63" name="Trapezoid 62"/>
          <p:cNvSpPr/>
          <p:nvPr/>
        </p:nvSpPr>
        <p:spPr>
          <a:xfrm>
            <a:off x="2511166" y="4061600"/>
            <a:ext cx="2300488" cy="580000"/>
          </a:xfrm>
          <a:prstGeom prst="trapezoid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2591166" y="4076600"/>
            <a:ext cx="2140488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F4BDBD"/>
                </a:solidFill>
                <a:latin typeface="Inter"/>
              </a:rPr>
              <a:t>STG_05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591166" y="4235600"/>
            <a:ext cx="2140488" cy="23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591166" y="4409600"/>
            <a:ext cx="2140488" cy="203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67" name="Rectangle 66"/>
          <p:cNvSpPr/>
          <p:nvPr/>
        </p:nvSpPr>
        <p:spPr>
          <a:xfrm>
            <a:off x="6837020" y="4261600"/>
            <a:ext cx="4669180" cy="560000"/>
          </a:xfrm>
          <a:prstGeom prst="rect">
            <a:avLst/>
          </a:prstGeom>
          <a:solidFill>
            <a:srgbClr val="205D5D"/>
          </a:solidFill>
          <a:ln w="6350">
            <a:solidFill>
              <a:srgbClr val="E6676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Rectangle 67"/>
          <p:cNvSpPr/>
          <p:nvPr/>
        </p:nvSpPr>
        <p:spPr>
          <a:xfrm>
            <a:off x="6837020" y="4261600"/>
            <a:ext cx="30000" cy="56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TextBox 68"/>
          <p:cNvSpPr txBox="1"/>
          <p:nvPr/>
        </p:nvSpPr>
        <p:spPr>
          <a:xfrm>
            <a:off x="6897020" y="4281600"/>
            <a:ext cx="4569180" cy="252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Purchase  |  680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897020" y="4513600"/>
            <a:ext cx="45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799E9E"/>
                </a:solidFill>
                <a:latin typeface="Inter"/>
              </a:rPr>
              <a:t>Converted customers  [Purchase conv.]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685800" y="6150800"/>
            <a:ext cx="1082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497B7B"/>
                </a:solidFill>
                <a:latin typeface="Inter"/>
              </a:rPr>
              <a:t>DATA SNAPSHOT: Q4 ANALYSIS  |  PIPELINE REV 2.1</a:t>
            </a:r>
          </a:p>
        </p:txBody>
      </p:sp>
      <p:sp>
        <p:nvSpPr>
          <p:cNvPr id="72" name="Rectangle 7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3" name="TextBox 7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2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3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3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4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4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5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5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5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6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7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7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8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8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9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9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98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102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106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110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11485800" y="1371600"/>
            <a:ext cx="0" cy="482920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685800" y="13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685800" y="17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685800" y="21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685800" y="25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685800" y="29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685800" y="33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685800" y="37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685800" y="41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685800" y="45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 41"/>
          <p:cNvCxnSpPr/>
          <p:nvPr/>
        </p:nvCxnSpPr>
        <p:spPr>
          <a:xfrm>
            <a:off x="685800" y="49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 42"/>
          <p:cNvCxnSpPr/>
          <p:nvPr/>
        </p:nvCxnSpPr>
        <p:spPr>
          <a:xfrm>
            <a:off x="685800" y="53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 43"/>
          <p:cNvCxnSpPr/>
          <p:nvPr/>
        </p:nvCxnSpPr>
        <p:spPr>
          <a:xfrm>
            <a:off x="685800" y="57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or 44"/>
          <p:cNvCxnSpPr/>
          <p:nvPr/>
        </p:nvCxnSpPr>
        <p:spPr>
          <a:xfrm>
            <a:off x="685800" y="6171600"/>
            <a:ext cx="10820400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705800" y="1391600"/>
            <a:ext cx="6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9EB8B8"/>
                </a:solidFill>
                <a:latin typeface="Inter"/>
              </a:rPr>
              <a:t>LEVEL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392674" y="1371600"/>
            <a:ext cx="1406652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6691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ectangle 47"/>
          <p:cNvSpPr/>
          <p:nvPr/>
        </p:nvSpPr>
        <p:spPr>
          <a:xfrm>
            <a:off x="5392674" y="1371600"/>
            <a:ext cx="40000" cy="913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5452674" y="138160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2563EB"/>
                </a:solidFill>
                <a:latin typeface="Inter"/>
              </a:rPr>
              <a:t>L1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742674" y="1381600"/>
            <a:ext cx="1006652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742674" y="1833520"/>
            <a:ext cx="1006652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52" name="Rectangle 51"/>
          <p:cNvSpPr/>
          <p:nvPr/>
        </p:nvSpPr>
        <p:spPr>
          <a:xfrm>
            <a:off x="6899326" y="1371600"/>
            <a:ext cx="4556874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5082E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929326" y="1381600"/>
            <a:ext cx="4496874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2563EB"/>
                </a:solidFill>
                <a:latin typeface="Inter"/>
              </a:rPr>
              <a:t>DATA-01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929326" y="1828520"/>
            <a:ext cx="4496874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1235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689348" y="2325440"/>
            <a:ext cx="2813304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EA607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4689348" y="2325440"/>
            <a:ext cx="40000" cy="91384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4749348" y="233544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L2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5039348" y="2335440"/>
            <a:ext cx="2413304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039348" y="2787360"/>
            <a:ext cx="2413304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60" name="Rectangle 59"/>
          <p:cNvSpPr/>
          <p:nvPr/>
        </p:nvSpPr>
        <p:spPr>
          <a:xfrm>
            <a:off x="7602652" y="2325440"/>
            <a:ext cx="3853548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E74A6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7632652" y="2335440"/>
            <a:ext cx="3793548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E11D48"/>
                </a:solidFill>
                <a:latin typeface="Inter"/>
              </a:rPr>
              <a:t>DATA-02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632652" y="2782360"/>
            <a:ext cx="3793548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988</a:t>
            </a:r>
          </a:p>
        </p:txBody>
      </p:sp>
      <p:sp>
        <p:nvSpPr>
          <p:cNvPr id="63" name="Rectangle 62"/>
          <p:cNvSpPr/>
          <p:nvPr/>
        </p:nvSpPr>
        <p:spPr>
          <a:xfrm>
            <a:off x="3986022" y="3279280"/>
            <a:ext cx="4219956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A375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Rectangle 63"/>
          <p:cNvSpPr/>
          <p:nvPr/>
        </p:nvSpPr>
        <p:spPr>
          <a:xfrm>
            <a:off x="3986022" y="3279280"/>
            <a:ext cx="40000" cy="913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TextBox 64"/>
          <p:cNvSpPr txBox="1"/>
          <p:nvPr/>
        </p:nvSpPr>
        <p:spPr>
          <a:xfrm>
            <a:off x="4046022" y="328928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7C3AED"/>
                </a:solidFill>
                <a:latin typeface="Inter"/>
              </a:rPr>
              <a:t>L3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4336022" y="3289280"/>
            <a:ext cx="3819956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336022" y="3741200"/>
            <a:ext cx="3819956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Measurable annual targets</a:t>
            </a:r>
          </a:p>
        </p:txBody>
      </p:sp>
      <p:sp>
        <p:nvSpPr>
          <p:cNvPr id="68" name="Rectangle 67"/>
          <p:cNvSpPr/>
          <p:nvPr/>
        </p:nvSpPr>
        <p:spPr>
          <a:xfrm>
            <a:off x="8305978" y="3279280"/>
            <a:ext cx="3150222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9661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TextBox 68"/>
          <p:cNvSpPr txBox="1"/>
          <p:nvPr/>
        </p:nvSpPr>
        <p:spPr>
          <a:xfrm>
            <a:off x="8335978" y="3289280"/>
            <a:ext cx="3090222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7C3AED"/>
                </a:solidFill>
                <a:latin typeface="Inter"/>
              </a:rPr>
              <a:t>DATA-03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8335978" y="3736200"/>
            <a:ext cx="3090222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741</a:t>
            </a:r>
          </a:p>
        </p:txBody>
      </p:sp>
      <p:sp>
        <p:nvSpPr>
          <p:cNvPr id="71" name="Rectangle 70"/>
          <p:cNvSpPr/>
          <p:nvPr/>
        </p:nvSpPr>
        <p:spPr>
          <a:xfrm>
            <a:off x="3282696" y="4233120"/>
            <a:ext cx="5626608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50B5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Rectangle 71"/>
          <p:cNvSpPr/>
          <p:nvPr/>
        </p:nvSpPr>
        <p:spPr>
          <a:xfrm>
            <a:off x="3282696" y="4233120"/>
            <a:ext cx="40000" cy="913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3" name="TextBox 72"/>
          <p:cNvSpPr txBox="1"/>
          <p:nvPr/>
        </p:nvSpPr>
        <p:spPr>
          <a:xfrm>
            <a:off x="3342696" y="424312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059669"/>
                </a:solidFill>
                <a:latin typeface="Inter"/>
              </a:rPr>
              <a:t>L4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632696" y="4243120"/>
            <a:ext cx="5226608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632696" y="4695040"/>
            <a:ext cx="5226608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Quarterly action plans</a:t>
            </a:r>
          </a:p>
        </p:txBody>
      </p:sp>
      <p:sp>
        <p:nvSpPr>
          <p:cNvPr id="76" name="Rectangle 75"/>
          <p:cNvSpPr/>
          <p:nvPr/>
        </p:nvSpPr>
        <p:spPr>
          <a:xfrm>
            <a:off x="9009304" y="4233120"/>
            <a:ext cx="2446896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37AB8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7" name="TextBox 76"/>
          <p:cNvSpPr txBox="1"/>
          <p:nvPr/>
        </p:nvSpPr>
        <p:spPr>
          <a:xfrm>
            <a:off x="9039304" y="4243120"/>
            <a:ext cx="2386896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059669"/>
                </a:solidFill>
                <a:latin typeface="Inter"/>
              </a:rPr>
              <a:t>DATA-04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9039304" y="4690040"/>
            <a:ext cx="2386896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494</a:t>
            </a:r>
          </a:p>
        </p:txBody>
      </p:sp>
      <p:sp>
        <p:nvSpPr>
          <p:cNvPr id="79" name="Rectangle 78"/>
          <p:cNvSpPr/>
          <p:nvPr/>
        </p:nvSpPr>
        <p:spPr>
          <a:xfrm>
            <a:off x="2579370" y="5186960"/>
            <a:ext cx="7033260" cy="913840"/>
          </a:xfrm>
          <a:prstGeom prst="rect">
            <a:avLst/>
          </a:prstGeom>
          <a:solidFill>
            <a:srgbClr val="205D5D"/>
          </a:solidFill>
          <a:ln w="6350">
            <a:solidFill>
              <a:srgbClr val="E6676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0" name="Rectangle 79"/>
          <p:cNvSpPr/>
          <p:nvPr/>
        </p:nvSpPr>
        <p:spPr>
          <a:xfrm>
            <a:off x="2579370" y="5186960"/>
            <a:ext cx="40000" cy="91384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1" name="TextBox 80"/>
          <p:cNvSpPr txBox="1"/>
          <p:nvPr/>
        </p:nvSpPr>
        <p:spPr>
          <a:xfrm>
            <a:off x="2639370" y="5196960"/>
            <a:ext cx="300000" cy="89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DC2626"/>
                </a:solidFill>
                <a:latin typeface="Inter"/>
              </a:rPr>
              <a:t>L5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2929370" y="5196960"/>
            <a:ext cx="663326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929370" y="5648880"/>
            <a:ext cx="6633260" cy="441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84" name="Rectangle 83"/>
          <p:cNvSpPr/>
          <p:nvPr/>
        </p:nvSpPr>
        <p:spPr>
          <a:xfrm>
            <a:off x="9712630" y="5186960"/>
            <a:ext cx="1743570" cy="913840"/>
          </a:xfrm>
          <a:prstGeom prst="rect">
            <a:avLst/>
          </a:prstGeom>
          <a:solidFill>
            <a:srgbClr val="1B5959"/>
          </a:solidFill>
          <a:ln w="6350">
            <a:solidFill>
              <a:srgbClr val="E351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5" name="TextBox 84"/>
          <p:cNvSpPr txBox="1"/>
          <p:nvPr/>
        </p:nvSpPr>
        <p:spPr>
          <a:xfrm>
            <a:off x="9742630" y="5196960"/>
            <a:ext cx="1683570" cy="45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DC2626"/>
                </a:solidFill>
                <a:latin typeface="Inter"/>
              </a:rPr>
              <a:t>DATA-05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9742630" y="5643880"/>
            <a:ext cx="1683570" cy="44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9EB8B8"/>
                </a:solidFill>
                <a:latin typeface="Inter"/>
              </a:rPr>
              <a:t>n = 247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685800" y="6120800"/>
            <a:ext cx="1082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9EB8B8"/>
                </a:solidFill>
                <a:latin typeface="Inter"/>
              </a:rPr>
              <a:t>ANALYSIS ID: PYR-001  |  CONFIDENCE: HIGH</a:t>
            </a:r>
          </a:p>
        </p:txBody>
      </p:sp>
      <p:sp>
        <p:nvSpPr>
          <p:cNvPr id="88" name="Rectangle 8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9" name="TextBox 8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85800" y="400000"/>
            <a:ext cx="4000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900000"/>
            <a:ext cx="1500000" cy="3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200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200000"/>
            <a:ext cx="40000" cy="7146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05800" y="1350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35800" y="1350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35800" y="1670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Company overview, values, and leadership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5800" y="1994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85800" y="1994000"/>
            <a:ext cx="40000" cy="7146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05800" y="2144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35800" y="2144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35800" y="2464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Executive summary, KPIs, and analysis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85800" y="2788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685800" y="2788000"/>
            <a:ext cx="40000" cy="7146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5800" y="2938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35800" y="2938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335800" y="3258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Workflows, diagrams, and planning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3582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582000"/>
            <a:ext cx="40000" cy="7146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05800" y="3732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335800" y="3732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35800" y="4052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Charts, comparisons, and detailed analysis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85800" y="4376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685800" y="4376000"/>
            <a:ext cx="40000" cy="7146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05800" y="4526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335800" y="4526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335800" y="4846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Milestones, kanban, and risk management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5170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685800" y="5170000"/>
            <a:ext cx="40000" cy="7146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05800" y="5320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335800" y="5320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335800" y="5640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Content layouts, quotes, and dashboards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85800" y="5964000"/>
            <a:ext cx="10820400" cy="714600"/>
          </a:xfrm>
          <a:prstGeom prst="rect">
            <a:avLst/>
          </a:prstGeom>
          <a:solidFill>
            <a:srgbClr val="1B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685800" y="5964000"/>
            <a:ext cx="40000" cy="7146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05800" y="6114000"/>
            <a:ext cx="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D97706"/>
                </a:solidFill>
                <a:latin typeface="Inter"/>
              </a:rPr>
              <a:t>07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335800" y="6114000"/>
            <a:ext cx="100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Next Steps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335800" y="6434000"/>
            <a:ext cx="100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2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2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3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3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4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4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4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5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5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6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6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7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8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8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8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9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9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10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104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108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112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116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12000000" y="14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342900" y="14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342900" y="18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342900" y="22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342900" y="26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342900" y="30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342900" y="34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 41"/>
          <p:cNvCxnSpPr/>
          <p:nvPr/>
        </p:nvCxnSpPr>
        <p:spPr>
          <a:xfrm>
            <a:off x="342900" y="38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 42"/>
          <p:cNvCxnSpPr/>
          <p:nvPr/>
        </p:nvCxnSpPr>
        <p:spPr>
          <a:xfrm>
            <a:off x="342900" y="42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 43"/>
          <p:cNvCxnSpPr/>
          <p:nvPr/>
        </p:nvCxnSpPr>
        <p:spPr>
          <a:xfrm>
            <a:off x="342900" y="46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or 44"/>
          <p:cNvCxnSpPr/>
          <p:nvPr/>
        </p:nvCxnSpPr>
        <p:spPr>
          <a:xfrm>
            <a:off x="342900" y="50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or 45"/>
          <p:cNvCxnSpPr/>
          <p:nvPr/>
        </p:nvCxnSpPr>
        <p:spPr>
          <a:xfrm>
            <a:off x="342900" y="54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or 46"/>
          <p:cNvCxnSpPr/>
          <p:nvPr/>
        </p:nvCxnSpPr>
        <p:spPr>
          <a:xfrm>
            <a:off x="342900" y="58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or 47"/>
          <p:cNvCxnSpPr/>
          <p:nvPr/>
        </p:nvCxnSpPr>
        <p:spPr>
          <a:xfrm>
            <a:off x="342900" y="6271600"/>
            <a:ext cx="115062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or 48"/>
          <p:cNvCxnSpPr/>
          <p:nvPr/>
        </p:nvCxnSpPr>
        <p:spPr>
          <a:xfrm flipV="1">
            <a:off x="6096000" y="2086200"/>
            <a:ext cx="0" cy="1750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or 49"/>
          <p:cNvCxnSpPr/>
          <p:nvPr/>
        </p:nvCxnSpPr>
        <p:spPr>
          <a:xfrm flipV="1">
            <a:off x="6096000" y="2961200"/>
            <a:ext cx="1515544" cy="875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nector 50"/>
          <p:cNvCxnSpPr/>
          <p:nvPr/>
        </p:nvCxnSpPr>
        <p:spPr>
          <a:xfrm>
            <a:off x="6096000" y="3836200"/>
            <a:ext cx="1515544" cy="874999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nector 51"/>
          <p:cNvCxnSpPr/>
          <p:nvPr/>
        </p:nvCxnSpPr>
        <p:spPr>
          <a:xfrm>
            <a:off x="6096000" y="3836200"/>
            <a:ext cx="0" cy="1750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nector 52"/>
          <p:cNvCxnSpPr/>
          <p:nvPr/>
        </p:nvCxnSpPr>
        <p:spPr>
          <a:xfrm flipH="1">
            <a:off x="4580456" y="3836200"/>
            <a:ext cx="1515544" cy="875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onnector 53"/>
          <p:cNvCxnSpPr/>
          <p:nvPr/>
        </p:nvCxnSpPr>
        <p:spPr>
          <a:xfrm flipH="1" flipV="1">
            <a:off x="4580456" y="2961200"/>
            <a:ext cx="1515544" cy="875000"/>
          </a:xfrm>
          <a:prstGeom prst="line">
            <a:avLst/>
          </a:prstGeom>
          <a:ln w="12700">
            <a:solidFill>
              <a:srgbClr val="E49F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Oval 54"/>
          <p:cNvSpPr/>
          <p:nvPr/>
        </p:nvSpPr>
        <p:spPr>
          <a:xfrm>
            <a:off x="5676000" y="3416200"/>
            <a:ext cx="840000" cy="840000"/>
          </a:xfrm>
          <a:prstGeom prst="ellipse">
            <a:avLst/>
          </a:prstGeom>
          <a:solidFill>
            <a:srgbClr val="093737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5676000" y="3466200"/>
            <a:ext cx="840000" cy="3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Our Platform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676000" y="3886200"/>
            <a:ext cx="840000" cy="3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0" i="0">
                <a:solidFill>
                  <a:srgbClr val="6D9595"/>
                </a:solidFill>
                <a:latin typeface="Inter"/>
              </a:rPr>
              <a:t>n=6 nodes</a:t>
            </a:r>
          </a:p>
        </p:txBody>
      </p:sp>
      <p:sp>
        <p:nvSpPr>
          <p:cNvPr id="58" name="Oval 57"/>
          <p:cNvSpPr/>
          <p:nvPr/>
        </p:nvSpPr>
        <p:spPr>
          <a:xfrm>
            <a:off x="5776000" y="1766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Rectangle 58"/>
          <p:cNvSpPr/>
          <p:nvPr/>
        </p:nvSpPr>
        <p:spPr>
          <a:xfrm>
            <a:off x="5776000" y="1766200"/>
            <a:ext cx="30000" cy="6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5816000" y="1796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2563EB"/>
                </a:solidFill>
                <a:latin typeface="Inter"/>
              </a:rPr>
              <a:t>[1] Analytics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816000" y="2096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Real-time data insights</a:t>
            </a:r>
          </a:p>
        </p:txBody>
      </p:sp>
      <p:sp>
        <p:nvSpPr>
          <p:cNvPr id="62" name="Oval 61"/>
          <p:cNvSpPr/>
          <p:nvPr/>
        </p:nvSpPr>
        <p:spPr>
          <a:xfrm>
            <a:off x="7291544" y="2641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Rectangle 62"/>
          <p:cNvSpPr/>
          <p:nvPr/>
        </p:nvSpPr>
        <p:spPr>
          <a:xfrm>
            <a:off x="7291544" y="2641200"/>
            <a:ext cx="30000" cy="6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7331544" y="2671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E11D48"/>
                </a:solidFill>
                <a:latin typeface="Inter"/>
              </a:rPr>
              <a:t>[2] Security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331544" y="2971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66" name="Oval 65"/>
          <p:cNvSpPr/>
          <p:nvPr/>
        </p:nvSpPr>
        <p:spPr>
          <a:xfrm>
            <a:off x="7291544" y="4391199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Rectangle 66"/>
          <p:cNvSpPr/>
          <p:nvPr/>
        </p:nvSpPr>
        <p:spPr>
          <a:xfrm>
            <a:off x="7291544" y="4391199"/>
            <a:ext cx="30000" cy="6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TextBox 67"/>
          <p:cNvSpPr txBox="1"/>
          <p:nvPr/>
        </p:nvSpPr>
        <p:spPr>
          <a:xfrm>
            <a:off x="7331544" y="4421199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7C3AED"/>
                </a:solidFill>
                <a:latin typeface="Inter"/>
              </a:rPr>
              <a:t>[3] Integration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331544" y="4721199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Seamless API connectivity</a:t>
            </a:r>
          </a:p>
        </p:txBody>
      </p:sp>
      <p:sp>
        <p:nvSpPr>
          <p:cNvPr id="70" name="Oval 69"/>
          <p:cNvSpPr/>
          <p:nvPr/>
        </p:nvSpPr>
        <p:spPr>
          <a:xfrm>
            <a:off x="5776000" y="5266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1" name="Rectangle 70"/>
          <p:cNvSpPr/>
          <p:nvPr/>
        </p:nvSpPr>
        <p:spPr>
          <a:xfrm>
            <a:off x="5776000" y="5266200"/>
            <a:ext cx="30000" cy="64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TextBox 71"/>
          <p:cNvSpPr txBox="1"/>
          <p:nvPr/>
        </p:nvSpPr>
        <p:spPr>
          <a:xfrm>
            <a:off x="5816000" y="5296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059669"/>
                </a:solidFill>
                <a:latin typeface="Inter"/>
              </a:rPr>
              <a:t>[4] Automation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816000" y="5596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Workflow optimization</a:t>
            </a:r>
          </a:p>
        </p:txBody>
      </p:sp>
      <p:sp>
        <p:nvSpPr>
          <p:cNvPr id="74" name="Oval 73"/>
          <p:cNvSpPr/>
          <p:nvPr/>
        </p:nvSpPr>
        <p:spPr>
          <a:xfrm>
            <a:off x="4260456" y="4391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DC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5" name="Rectangle 74"/>
          <p:cNvSpPr/>
          <p:nvPr/>
        </p:nvSpPr>
        <p:spPr>
          <a:xfrm>
            <a:off x="4260456" y="4391200"/>
            <a:ext cx="30000" cy="64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4300456" y="4421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DC2626"/>
                </a:solidFill>
                <a:latin typeface="Inter"/>
              </a:rPr>
              <a:t>[5] Support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300456" y="4721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24/7 expert assistance</a:t>
            </a:r>
          </a:p>
        </p:txBody>
      </p:sp>
      <p:sp>
        <p:nvSpPr>
          <p:cNvPr id="78" name="Oval 77"/>
          <p:cNvSpPr/>
          <p:nvPr/>
        </p:nvSpPr>
        <p:spPr>
          <a:xfrm>
            <a:off x="4260456" y="2641200"/>
            <a:ext cx="640000" cy="640000"/>
          </a:xfrm>
          <a:prstGeom prst="ellipse">
            <a:avLst/>
          </a:prstGeom>
          <a:solidFill>
            <a:srgbClr val="093B3B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9" name="Rectangle 78"/>
          <p:cNvSpPr/>
          <p:nvPr/>
        </p:nvSpPr>
        <p:spPr>
          <a:xfrm>
            <a:off x="4260456" y="2641200"/>
            <a:ext cx="30000" cy="64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0" name="TextBox 79"/>
          <p:cNvSpPr txBox="1"/>
          <p:nvPr/>
        </p:nvSpPr>
        <p:spPr>
          <a:xfrm>
            <a:off x="4300456" y="2671200"/>
            <a:ext cx="59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59E0B"/>
                </a:solidFill>
                <a:latin typeface="Inter"/>
              </a:rPr>
              <a:t>[6] Scale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4300456" y="2971200"/>
            <a:ext cx="59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86A7A7"/>
                </a:solidFill>
                <a:latin typeface="Inter"/>
              </a:rPr>
              <a:t>Global infrastructure</a:t>
            </a:r>
          </a:p>
        </p:txBody>
      </p:sp>
      <p:sp>
        <p:nvSpPr>
          <p:cNvPr id="82" name="Rectangle 81"/>
          <p:cNvSpPr/>
          <p:nvPr/>
        </p:nvSpPr>
        <p:spPr>
          <a:xfrm>
            <a:off x="342900" y="1521600"/>
            <a:ext cx="150000" cy="3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3" name="Rectangle 82"/>
          <p:cNvSpPr/>
          <p:nvPr/>
        </p:nvSpPr>
        <p:spPr>
          <a:xfrm>
            <a:off x="342900" y="1521600"/>
            <a:ext cx="3" cy="1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4" name="Rectangle 83"/>
          <p:cNvSpPr/>
          <p:nvPr/>
        </p:nvSpPr>
        <p:spPr>
          <a:xfrm>
            <a:off x="11699100" y="6250800"/>
            <a:ext cx="150000" cy="3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5" name="Rectangle 84"/>
          <p:cNvSpPr/>
          <p:nvPr/>
        </p:nvSpPr>
        <p:spPr>
          <a:xfrm>
            <a:off x="11849097" y="6100800"/>
            <a:ext cx="3" cy="1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6" name="Rectangle 8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7" name="TextBox 8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016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685800" y="152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016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685800" y="152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016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685800" y="152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7478040" y="19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778040" y="19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Enterprise (42%)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478040" y="24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778040" y="24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Mid-Market (28%)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478040" y="29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78040" y="29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SMB (15%)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478040" y="34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78040" y="34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Government (10%)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478040" y="39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778040" y="39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FFFFFF"/>
                </a:solidFill>
                <a:latin typeface="Inter"/>
              </a:rPr>
              <a:t>Partners (5%)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10200" cy="450000"/>
          </a:xfrm>
          <a:prstGeom prst="roundRect">
            <a:avLst>
              <a:gd name="adj" fmla="val 564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1471600"/>
            <a:ext cx="5310200" cy="4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196000" y="1471600"/>
            <a:ext cx="5310200" cy="450000"/>
          </a:xfrm>
          <a:prstGeom prst="roundRect">
            <a:avLst>
              <a:gd name="adj" fmla="val 564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96000" y="1471600"/>
            <a:ext cx="5310200" cy="4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85800" y="19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85800" y="199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0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Cost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85800" y="22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$500K/year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196000" y="19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196000" y="199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296000" y="20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Cost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96000" y="22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$350K/year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85800" y="25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254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25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Implementation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27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6 months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196000" y="25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196000" y="254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296000" y="25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296000" y="27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4 months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85800" y="30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85800" y="309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5800" y="31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85800" y="33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Enterprise-grade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196000" y="30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196000" y="309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296000" y="31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Scalability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96000" y="33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Mid-market focus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685800" y="36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685800" y="364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85800" y="36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Support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5800" y="38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24/7 dedicated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6196000" y="36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6196000" y="364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296000" y="36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Support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296000" y="38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Business hours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685800" y="41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685800" y="419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785800" y="42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Integration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85800" y="44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200+ connectors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196000" y="419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6196000" y="419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296000" y="424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Integration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296000" y="441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50+ connectors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685800" y="47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ectangle 49"/>
          <p:cNvSpPr/>
          <p:nvPr/>
        </p:nvSpPr>
        <p:spPr>
          <a:xfrm>
            <a:off x="685800" y="4741600"/>
            <a:ext cx="53102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785800" y="47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ROI Timeline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85800" y="49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12 months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6196000" y="4741600"/>
            <a:ext cx="5310200" cy="500000"/>
          </a:xfrm>
          <a:prstGeom prst="roundRect">
            <a:avLst>
              <a:gd name="adj" fmla="val 564"/>
            </a:avLst>
          </a:prstGeom>
          <a:solidFill>
            <a:srgbClr val="3169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Rectangle 53"/>
          <p:cNvSpPr/>
          <p:nvPr/>
        </p:nvSpPr>
        <p:spPr>
          <a:xfrm>
            <a:off x="6196000" y="4741600"/>
            <a:ext cx="53102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6296000" y="4791600"/>
            <a:ext cx="51102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86A7A7"/>
                </a:solidFill>
                <a:latin typeface="Inter"/>
              </a:rPr>
              <a:t>ROI Timeline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296000" y="4961600"/>
            <a:ext cx="51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8 months</a:t>
            </a:r>
          </a:p>
        </p:txBody>
      </p:sp>
      <p:sp>
        <p:nvSpPr>
          <p:cNvPr id="57" name="Rectangle 5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TextBox 5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4016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152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Calibri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Calibri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2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3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3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4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4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5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5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5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6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7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7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8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8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9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 26"/>
          <p:cNvCxnSpPr/>
          <p:nvPr/>
        </p:nvCxnSpPr>
        <p:spPr>
          <a:xfrm>
            <a:off x="9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 27"/>
          <p:cNvCxnSpPr/>
          <p:nvPr/>
        </p:nvCxnSpPr>
        <p:spPr>
          <a:xfrm>
            <a:off x="98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102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106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110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11485800" y="1371600"/>
            <a:ext cx="0" cy="49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685800" y="1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685800" y="17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685800" y="2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 35"/>
          <p:cNvCxnSpPr/>
          <p:nvPr/>
        </p:nvCxnSpPr>
        <p:spPr>
          <a:xfrm>
            <a:off x="685800" y="25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685800" y="29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 37"/>
          <p:cNvCxnSpPr/>
          <p:nvPr/>
        </p:nvCxnSpPr>
        <p:spPr>
          <a:xfrm>
            <a:off x="685800" y="3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 38"/>
          <p:cNvCxnSpPr/>
          <p:nvPr/>
        </p:nvCxnSpPr>
        <p:spPr>
          <a:xfrm>
            <a:off x="685800" y="37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685800" y="4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685800" y="45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ctor 41"/>
          <p:cNvCxnSpPr/>
          <p:nvPr/>
        </p:nvCxnSpPr>
        <p:spPr>
          <a:xfrm>
            <a:off x="685800" y="49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or 42"/>
          <p:cNvCxnSpPr/>
          <p:nvPr/>
        </p:nvCxnSpPr>
        <p:spPr>
          <a:xfrm>
            <a:off x="685800" y="5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 43"/>
          <p:cNvCxnSpPr/>
          <p:nvPr/>
        </p:nvCxnSpPr>
        <p:spPr>
          <a:xfrm>
            <a:off x="685800" y="57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or 44"/>
          <p:cNvCxnSpPr/>
          <p:nvPr/>
        </p:nvCxnSpPr>
        <p:spPr>
          <a:xfrm>
            <a:off x="685800" y="6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725800" y="1451600"/>
            <a:ext cx="26251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558383"/>
                </a:solidFill>
                <a:latin typeface="Inter"/>
              </a:rPr>
              <a:t>METRIC-01</a:t>
            </a:r>
          </a:p>
        </p:txBody>
      </p:sp>
      <p:sp>
        <p:nvSpPr>
          <p:cNvPr id="47" name="Oval 46"/>
          <p:cNvSpPr/>
          <p:nvPr/>
        </p:nvSpPr>
        <p:spPr>
          <a:xfrm>
            <a:off x="1358350" y="2391600"/>
            <a:ext cx="1360000" cy="1360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1358350" y="2391600"/>
            <a:ext cx="1360000" cy="1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Oval 48"/>
          <p:cNvSpPr/>
          <p:nvPr/>
        </p:nvSpPr>
        <p:spPr>
          <a:xfrm>
            <a:off x="1575950" y="2609200"/>
            <a:ext cx="924800" cy="924800"/>
          </a:xfrm>
          <a:prstGeom prst="ellipse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ectangle 49"/>
          <p:cNvSpPr/>
          <p:nvPr/>
        </p:nvSpPr>
        <p:spPr>
          <a:xfrm>
            <a:off x="685800" y="1431600"/>
            <a:ext cx="40000" cy="48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1575950" y="2909760"/>
            <a:ext cx="924800" cy="2312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2563EB"/>
                </a:solidFill>
                <a:latin typeface="Inter"/>
              </a:rPr>
              <a:t>82%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575950" y="3117840"/>
            <a:ext cx="924800" cy="1387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D9595"/>
                </a:solidFill>
                <a:latin typeface="Inter"/>
              </a:rPr>
              <a:t>$8.2M / $10M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25800" y="385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REVENUE TARGET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85800" y="4151600"/>
            <a:ext cx="2505100" cy="35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785800" y="4151600"/>
            <a:ext cx="2054181" cy="3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3430900" y="1451600"/>
            <a:ext cx="26251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558383"/>
                </a:solidFill>
                <a:latin typeface="Inter"/>
              </a:rPr>
              <a:t>METRIC-02</a:t>
            </a:r>
          </a:p>
        </p:txBody>
      </p:sp>
      <p:sp>
        <p:nvSpPr>
          <p:cNvPr id="57" name="Oval 56"/>
          <p:cNvSpPr/>
          <p:nvPr/>
        </p:nvSpPr>
        <p:spPr>
          <a:xfrm>
            <a:off x="4063450" y="2391600"/>
            <a:ext cx="1360000" cy="1360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Oval 57"/>
          <p:cNvSpPr/>
          <p:nvPr/>
        </p:nvSpPr>
        <p:spPr>
          <a:xfrm>
            <a:off x="4063450" y="2391600"/>
            <a:ext cx="1360000" cy="136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Oval 58"/>
          <p:cNvSpPr/>
          <p:nvPr/>
        </p:nvSpPr>
        <p:spPr>
          <a:xfrm>
            <a:off x="4281050" y="2609200"/>
            <a:ext cx="924800" cy="924800"/>
          </a:xfrm>
          <a:prstGeom prst="ellipse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Rectangle 59"/>
          <p:cNvSpPr/>
          <p:nvPr/>
        </p:nvSpPr>
        <p:spPr>
          <a:xfrm>
            <a:off x="3390900" y="1431600"/>
            <a:ext cx="40000" cy="48292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4281050" y="2909760"/>
            <a:ext cx="924800" cy="2312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E11D48"/>
                </a:solidFill>
                <a:latin typeface="Inter"/>
              </a:rPr>
              <a:t>94%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281050" y="3117840"/>
            <a:ext cx="924800" cy="1387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D9595"/>
                </a:solidFill>
                <a:latin typeface="Inter"/>
              </a:rPr>
              <a:t>94%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430900" y="385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CUSTOMER SATISFACTION</a:t>
            </a:r>
          </a:p>
        </p:txBody>
      </p:sp>
      <p:sp>
        <p:nvSpPr>
          <p:cNvPr id="64" name="Rectangle 63"/>
          <p:cNvSpPr/>
          <p:nvPr/>
        </p:nvSpPr>
        <p:spPr>
          <a:xfrm>
            <a:off x="3490900" y="4151600"/>
            <a:ext cx="2505100" cy="35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Rectangle 64"/>
          <p:cNvSpPr/>
          <p:nvPr/>
        </p:nvSpPr>
        <p:spPr>
          <a:xfrm>
            <a:off x="3490900" y="4151600"/>
            <a:ext cx="2354794" cy="3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6" name="TextBox 65"/>
          <p:cNvSpPr txBox="1"/>
          <p:nvPr/>
        </p:nvSpPr>
        <p:spPr>
          <a:xfrm>
            <a:off x="6136000" y="1451600"/>
            <a:ext cx="26251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558383"/>
                </a:solidFill>
                <a:latin typeface="Inter"/>
              </a:rPr>
              <a:t>METRIC-03</a:t>
            </a:r>
          </a:p>
        </p:txBody>
      </p:sp>
      <p:sp>
        <p:nvSpPr>
          <p:cNvPr id="67" name="Oval 66"/>
          <p:cNvSpPr/>
          <p:nvPr/>
        </p:nvSpPr>
        <p:spPr>
          <a:xfrm>
            <a:off x="6768550" y="2391600"/>
            <a:ext cx="1360000" cy="1360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6768550" y="2391600"/>
            <a:ext cx="1360000" cy="1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Oval 68"/>
          <p:cNvSpPr/>
          <p:nvPr/>
        </p:nvSpPr>
        <p:spPr>
          <a:xfrm>
            <a:off x="6986150" y="2609200"/>
            <a:ext cx="924800" cy="924800"/>
          </a:xfrm>
          <a:prstGeom prst="ellipse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Rectangle 69"/>
          <p:cNvSpPr/>
          <p:nvPr/>
        </p:nvSpPr>
        <p:spPr>
          <a:xfrm>
            <a:off x="6096000" y="1431600"/>
            <a:ext cx="40000" cy="48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1" name="TextBox 70"/>
          <p:cNvSpPr txBox="1"/>
          <p:nvPr/>
        </p:nvSpPr>
        <p:spPr>
          <a:xfrm>
            <a:off x="6986150" y="2909760"/>
            <a:ext cx="924800" cy="2312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7C3AED"/>
                </a:solidFill>
                <a:latin typeface="Inter"/>
              </a:rPr>
              <a:t>84%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6986150" y="3117840"/>
            <a:ext cx="924800" cy="1387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D9595"/>
                </a:solidFill>
                <a:latin typeface="Inter"/>
              </a:rPr>
              <a:t>42 / 50 pts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6136000" y="385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SPRINT VELOCITY</a:t>
            </a:r>
          </a:p>
        </p:txBody>
      </p:sp>
      <p:sp>
        <p:nvSpPr>
          <p:cNvPr id="74" name="Rectangle 73"/>
          <p:cNvSpPr/>
          <p:nvPr/>
        </p:nvSpPr>
        <p:spPr>
          <a:xfrm>
            <a:off x="6196000" y="4151600"/>
            <a:ext cx="2505100" cy="35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5" name="Rectangle 74"/>
          <p:cNvSpPr/>
          <p:nvPr/>
        </p:nvSpPr>
        <p:spPr>
          <a:xfrm>
            <a:off x="6196000" y="4151600"/>
            <a:ext cx="2104284" cy="3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8841100" y="1451600"/>
            <a:ext cx="26251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1" i="0">
                <a:solidFill>
                  <a:srgbClr val="558383"/>
                </a:solidFill>
                <a:latin typeface="Inter"/>
              </a:rPr>
              <a:t>METRIC-04</a:t>
            </a:r>
          </a:p>
        </p:txBody>
      </p:sp>
      <p:sp>
        <p:nvSpPr>
          <p:cNvPr id="77" name="Oval 76"/>
          <p:cNvSpPr/>
          <p:nvPr/>
        </p:nvSpPr>
        <p:spPr>
          <a:xfrm>
            <a:off x="9473650" y="2391600"/>
            <a:ext cx="1360000" cy="1360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8" name="Oval 77"/>
          <p:cNvSpPr/>
          <p:nvPr/>
        </p:nvSpPr>
        <p:spPr>
          <a:xfrm>
            <a:off x="9473650" y="2391600"/>
            <a:ext cx="1360000" cy="1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9" name="Oval 78"/>
          <p:cNvSpPr/>
          <p:nvPr/>
        </p:nvSpPr>
        <p:spPr>
          <a:xfrm>
            <a:off x="9691250" y="2609200"/>
            <a:ext cx="924800" cy="924800"/>
          </a:xfrm>
          <a:prstGeom prst="ellipse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0" name="Rectangle 79"/>
          <p:cNvSpPr/>
          <p:nvPr/>
        </p:nvSpPr>
        <p:spPr>
          <a:xfrm>
            <a:off x="8801100" y="1431600"/>
            <a:ext cx="40000" cy="4829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1" name="TextBox 80"/>
          <p:cNvSpPr txBox="1"/>
          <p:nvPr/>
        </p:nvSpPr>
        <p:spPr>
          <a:xfrm>
            <a:off x="9691250" y="2909760"/>
            <a:ext cx="924800" cy="2312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059669"/>
                </a:solidFill>
                <a:latin typeface="Inter"/>
              </a:rPr>
              <a:t>99%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9691250" y="3117840"/>
            <a:ext cx="924800" cy="1387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D9595"/>
                </a:solidFill>
                <a:latin typeface="Inter"/>
              </a:rPr>
              <a:t>99.95%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8841100" y="3851600"/>
            <a:ext cx="262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UPTIME SLA</a:t>
            </a:r>
          </a:p>
        </p:txBody>
      </p:sp>
      <p:sp>
        <p:nvSpPr>
          <p:cNvPr id="84" name="Rectangle 83"/>
          <p:cNvSpPr/>
          <p:nvPr/>
        </p:nvSpPr>
        <p:spPr>
          <a:xfrm>
            <a:off x="8901100" y="4151600"/>
            <a:ext cx="2505100" cy="35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5" name="Rectangle 84"/>
          <p:cNvSpPr/>
          <p:nvPr/>
        </p:nvSpPr>
        <p:spPr>
          <a:xfrm>
            <a:off x="8901100" y="4151600"/>
            <a:ext cx="2502594" cy="3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6" name="Rectangle 8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7" name="TextBox 8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4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22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0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38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46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54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62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70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78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86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94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102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11085800" y="1371600"/>
            <a:ext cx="0" cy="482920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685800" y="1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685800" y="2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685800" y="29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 21"/>
          <p:cNvCxnSpPr/>
          <p:nvPr/>
        </p:nvCxnSpPr>
        <p:spPr>
          <a:xfrm>
            <a:off x="685800" y="37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685800" y="45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685800" y="53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685800" y="6171600"/>
            <a:ext cx="10820400" cy="0"/>
          </a:xfrm>
          <a:prstGeom prst="line">
            <a:avLst/>
          </a:prstGeom>
          <a:ln w="3175">
            <a:solidFill>
              <a:srgbClr val="205D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1587500" y="2871600"/>
            <a:ext cx="9017000" cy="0"/>
          </a:xfrm>
          <a:prstGeom prst="line">
            <a:avLst/>
          </a:prstGeom>
          <a:ln w="19050">
            <a:solidFill>
              <a:srgbClr val="3D72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1437500" y="2721600"/>
            <a:ext cx="300000" cy="300000"/>
          </a:xfrm>
          <a:prstGeom prst="rect">
            <a:avLst/>
          </a:prstGeom>
          <a:solidFill>
            <a:srgbClr val="457AEE"/>
          </a:solidFill>
          <a:ln w="9525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1487500" y="2771600"/>
            <a:ext cx="200000" cy="2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4875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58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2563EB"/>
                </a:solidFill>
                <a:latin typeface="Inter"/>
              </a:rPr>
              <a:t>Jan 2026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358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735800" y="3221600"/>
            <a:ext cx="35000" cy="9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7958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958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240900" y="2721600"/>
            <a:ext cx="300000" cy="300000"/>
          </a:xfrm>
          <a:prstGeom prst="rect">
            <a:avLst/>
          </a:prstGeom>
          <a:solidFill>
            <a:srgbClr val="E53E63"/>
          </a:solidFill>
          <a:ln w="9525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3290900" y="2771600"/>
            <a:ext cx="200000" cy="2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32909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5092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11D48"/>
                </a:solidFill>
                <a:latin typeface="Inter"/>
              </a:rPr>
              <a:t>Mar 2026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5392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2539200" y="3221600"/>
            <a:ext cx="35000" cy="9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25992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5992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Core features complete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044300" y="2721600"/>
            <a:ext cx="300000" cy="300000"/>
          </a:xfrm>
          <a:prstGeom prst="rect">
            <a:avLst/>
          </a:prstGeom>
          <a:solidFill>
            <a:srgbClr val="8F57EF"/>
          </a:solidFill>
          <a:ln w="9525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5094300" y="277160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50943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M3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3126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C3AED"/>
                </a:solidFill>
                <a:latin typeface="Inter"/>
              </a:rPr>
              <a:t>May 2026</a:t>
            </a:r>
          </a:p>
        </p:txBody>
      </p:sp>
      <p:sp>
        <p:nvSpPr>
          <p:cNvPr id="47" name="Rectangle 46"/>
          <p:cNvSpPr/>
          <p:nvPr/>
        </p:nvSpPr>
        <p:spPr>
          <a:xfrm>
            <a:off x="43426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ectangle 47"/>
          <p:cNvSpPr/>
          <p:nvPr/>
        </p:nvSpPr>
        <p:spPr>
          <a:xfrm>
            <a:off x="4342600" y="3221600"/>
            <a:ext cx="35000" cy="9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44026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4026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User acceptance testing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847700" y="2721600"/>
            <a:ext cx="300000" cy="300000"/>
          </a:xfrm>
          <a:prstGeom prst="rect">
            <a:avLst/>
          </a:prstGeom>
          <a:solidFill>
            <a:srgbClr val="2AA57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Oval 51"/>
          <p:cNvSpPr/>
          <p:nvPr/>
        </p:nvSpPr>
        <p:spPr>
          <a:xfrm>
            <a:off x="6897700" y="2771600"/>
            <a:ext cx="200000" cy="2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8977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M4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1160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059669"/>
                </a:solidFill>
                <a:latin typeface="Inter"/>
              </a:rPr>
              <a:t>Jul 2026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1460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6146000" y="3221600"/>
            <a:ext cx="35000" cy="9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62060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2060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59" name="Rectangle 58"/>
          <p:cNvSpPr/>
          <p:nvPr/>
        </p:nvSpPr>
        <p:spPr>
          <a:xfrm>
            <a:off x="8651100" y="2721600"/>
            <a:ext cx="300000" cy="300000"/>
          </a:xfrm>
          <a:prstGeom prst="rect">
            <a:avLst/>
          </a:prstGeom>
          <a:solidFill>
            <a:srgbClr val="E14646"/>
          </a:solidFill>
          <a:ln w="9525">
            <a:solidFill>
              <a:srgbClr val="DC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Oval 59"/>
          <p:cNvSpPr/>
          <p:nvPr/>
        </p:nvSpPr>
        <p:spPr>
          <a:xfrm>
            <a:off x="8701100" y="2771600"/>
            <a:ext cx="200000" cy="2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87011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M5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9194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DC2626"/>
                </a:solidFill>
                <a:latin typeface="Inter"/>
              </a:rPr>
              <a:t>Sep 2026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9494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Rectangle 63"/>
          <p:cNvSpPr/>
          <p:nvPr/>
        </p:nvSpPr>
        <p:spPr>
          <a:xfrm>
            <a:off x="7949400" y="3221600"/>
            <a:ext cx="35000" cy="90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TextBox 64"/>
          <p:cNvSpPr txBox="1"/>
          <p:nvPr/>
        </p:nvSpPr>
        <p:spPr>
          <a:xfrm>
            <a:off x="80094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0094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Performance optimization</a:t>
            </a:r>
          </a:p>
        </p:txBody>
      </p:sp>
      <p:sp>
        <p:nvSpPr>
          <p:cNvPr id="67" name="Rectangle 66"/>
          <p:cNvSpPr/>
          <p:nvPr/>
        </p:nvSpPr>
        <p:spPr>
          <a:xfrm>
            <a:off x="10454500" y="2721600"/>
            <a:ext cx="300000" cy="300000"/>
          </a:xfrm>
          <a:prstGeom prst="rect">
            <a:avLst/>
          </a:prstGeom>
          <a:solidFill>
            <a:srgbClr val="F6AC2F"/>
          </a:solidFill>
          <a:ln w="9525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10504500" y="277160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TextBox 68"/>
          <p:cNvSpPr txBox="1"/>
          <p:nvPr/>
        </p:nvSpPr>
        <p:spPr>
          <a:xfrm>
            <a:off x="10504500" y="2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M6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9722800" y="2341600"/>
            <a:ext cx="1763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F59E0B"/>
                </a:solidFill>
                <a:latin typeface="Inter"/>
              </a:rPr>
              <a:t>Nov 2026</a:t>
            </a:r>
          </a:p>
        </p:txBody>
      </p:sp>
      <p:sp>
        <p:nvSpPr>
          <p:cNvPr id="71" name="Rectangle 70"/>
          <p:cNvSpPr/>
          <p:nvPr/>
        </p:nvSpPr>
        <p:spPr>
          <a:xfrm>
            <a:off x="9752800" y="3221600"/>
            <a:ext cx="1703400" cy="900000"/>
          </a:xfrm>
          <a:prstGeom prst="rect">
            <a:avLst/>
          </a:prstGeom>
          <a:solidFill>
            <a:srgbClr val="205D5D"/>
          </a:solidFill>
          <a:ln w="6350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Rectangle 71"/>
          <p:cNvSpPr/>
          <p:nvPr/>
        </p:nvSpPr>
        <p:spPr>
          <a:xfrm>
            <a:off x="9752800" y="3221600"/>
            <a:ext cx="35000" cy="9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3" name="TextBox 72"/>
          <p:cNvSpPr txBox="1"/>
          <p:nvPr/>
        </p:nvSpPr>
        <p:spPr>
          <a:xfrm>
            <a:off x="9812800" y="3281600"/>
            <a:ext cx="1583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9812800" y="3641600"/>
            <a:ext cx="158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99E9E"/>
                </a:solidFill>
                <a:latin typeface="Inter"/>
              </a:rPr>
              <a:t>Post-launch assessment</a:t>
            </a:r>
          </a:p>
        </p:txBody>
      </p:sp>
      <p:sp>
        <p:nvSpPr>
          <p:cNvPr id="75" name="Rectangle 7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3500133" cy="45292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71600"/>
            <a:ext cx="40000" cy="45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571600"/>
            <a:ext cx="3500133" cy="450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8" name="Connector 7"/>
          <p:cNvCxnSpPr/>
          <p:nvPr/>
        </p:nvCxnSpPr>
        <p:spPr>
          <a:xfrm>
            <a:off x="735800" y="169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735800" y="180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735800" y="191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45800" y="1631600"/>
            <a:ext cx="12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2563EB"/>
                </a:solidFill>
                <a:latin typeface="Inter"/>
              </a:rPr>
              <a:t>○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5800" y="1621600"/>
            <a:ext cx="3260133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2563EB"/>
                </a:solidFill>
                <a:latin typeface="Inter"/>
              </a:rPr>
              <a:t>To Do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5800" y="1831600"/>
            <a:ext cx="3380133" cy="1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D9595"/>
                </a:solidFill>
                <a:latin typeface="Inter"/>
              </a:rPr>
              <a:t>n=3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35800" y="211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735800" y="2111600"/>
            <a:ext cx="25000" cy="2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75800" y="213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[1.1]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5800" y="221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Define requirements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35800" y="249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735800" y="2491600"/>
            <a:ext cx="25000" cy="2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75800" y="251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[1.2]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75800" y="259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Design wireframes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35800" y="287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735800" y="2871600"/>
            <a:ext cx="25000" cy="28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75800" y="289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[1.3]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75800" y="297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Set up CI/CD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5800" y="5950800"/>
            <a:ext cx="3380133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558383"/>
                </a:solidFill>
                <a:latin typeface="Inter"/>
              </a:rPr>
              <a:t>∑ = 3 items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345933" y="1571600"/>
            <a:ext cx="3500133" cy="45292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4345933" y="1571600"/>
            <a:ext cx="40000" cy="45292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4345933" y="1571600"/>
            <a:ext cx="3500133" cy="450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0" name="Connector 29"/>
          <p:cNvCxnSpPr/>
          <p:nvPr/>
        </p:nvCxnSpPr>
        <p:spPr>
          <a:xfrm>
            <a:off x="4395933" y="169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4395933" y="180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4395933" y="191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405933" y="1631600"/>
            <a:ext cx="12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E11D48"/>
                </a:solidFill>
                <a:latin typeface="Inter"/>
              </a:rPr>
              <a:t>◔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525933" y="1621600"/>
            <a:ext cx="3260133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In Progress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405933" y="1831600"/>
            <a:ext cx="3380133" cy="1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D9595"/>
                </a:solidFill>
                <a:latin typeface="Inter"/>
              </a:rPr>
              <a:t>n=2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395933" y="211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4395933" y="2111600"/>
            <a:ext cx="25000" cy="28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4435933" y="213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[2.1]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435933" y="221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API development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395933" y="249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4395933" y="2491600"/>
            <a:ext cx="25000" cy="28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4435933" y="251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[2.2]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435933" y="259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Frontend build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405933" y="5950800"/>
            <a:ext cx="3380133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558383"/>
                </a:solidFill>
                <a:latin typeface="Inter"/>
              </a:rPr>
              <a:t>∑ = 2 items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8006066" y="1571600"/>
            <a:ext cx="3500133" cy="45292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8006066" y="1571600"/>
            <a:ext cx="40000" cy="4529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8006066" y="1571600"/>
            <a:ext cx="3500133" cy="450000"/>
          </a:xfrm>
          <a:prstGeom prst="rect">
            <a:avLst/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48" name="Connector 47"/>
          <p:cNvCxnSpPr/>
          <p:nvPr/>
        </p:nvCxnSpPr>
        <p:spPr>
          <a:xfrm>
            <a:off x="8056066" y="169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or 48"/>
          <p:cNvCxnSpPr/>
          <p:nvPr/>
        </p:nvCxnSpPr>
        <p:spPr>
          <a:xfrm>
            <a:off x="8056066" y="180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or 49"/>
          <p:cNvCxnSpPr/>
          <p:nvPr/>
        </p:nvCxnSpPr>
        <p:spPr>
          <a:xfrm>
            <a:off x="8056066" y="1911600"/>
            <a:ext cx="3400133" cy="0"/>
          </a:xfrm>
          <a:prstGeom prst="line">
            <a:avLst/>
          </a:prstGeom>
          <a:ln w="3175">
            <a:solidFill>
              <a:srgbClr val="2A646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8066066" y="1631600"/>
            <a:ext cx="12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C3AED"/>
                </a:solidFill>
                <a:latin typeface="Inter"/>
              </a:rPr>
              <a:t>●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186066" y="1621600"/>
            <a:ext cx="3260133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7C3AED"/>
                </a:solidFill>
                <a:latin typeface="Inter"/>
              </a:rPr>
              <a:t>Done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066066" y="1831600"/>
            <a:ext cx="3380133" cy="1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D9595"/>
                </a:solidFill>
                <a:latin typeface="Inter"/>
              </a:rPr>
              <a:t>n=3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056066" y="211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8056066" y="2111600"/>
            <a:ext cx="250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8096066" y="213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[3.1]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096066" y="221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Project charter</a:t>
            </a:r>
          </a:p>
        </p:txBody>
      </p:sp>
      <p:sp>
        <p:nvSpPr>
          <p:cNvPr id="58" name="Rectangle 57"/>
          <p:cNvSpPr/>
          <p:nvPr/>
        </p:nvSpPr>
        <p:spPr>
          <a:xfrm>
            <a:off x="8056066" y="249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Rectangle 58"/>
          <p:cNvSpPr/>
          <p:nvPr/>
        </p:nvSpPr>
        <p:spPr>
          <a:xfrm>
            <a:off x="8056066" y="2491600"/>
            <a:ext cx="250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8096066" y="251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[3.2]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8096066" y="259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Team onboarding</a:t>
            </a:r>
          </a:p>
        </p:txBody>
      </p:sp>
      <p:sp>
        <p:nvSpPr>
          <p:cNvPr id="62" name="Rectangle 61"/>
          <p:cNvSpPr/>
          <p:nvPr/>
        </p:nvSpPr>
        <p:spPr>
          <a:xfrm>
            <a:off x="8056066" y="2871600"/>
            <a:ext cx="3400133" cy="280000"/>
          </a:xfrm>
          <a:prstGeom prst="rect">
            <a:avLst/>
          </a:prstGeom>
          <a:solidFill>
            <a:srgbClr val="256060"/>
          </a:solidFill>
          <a:ln w="6350">
            <a:solidFill>
              <a:srgbClr val="386E6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Rectangle 62"/>
          <p:cNvSpPr/>
          <p:nvPr/>
        </p:nvSpPr>
        <p:spPr>
          <a:xfrm>
            <a:off x="8056066" y="2871600"/>
            <a:ext cx="250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8096066" y="2891600"/>
            <a:ext cx="200000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18C8C"/>
                </a:solidFill>
                <a:latin typeface="Inter"/>
              </a:rPr>
              <a:t>[3.3]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8096066" y="2971600"/>
            <a:ext cx="3300133" cy="1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9EB8B8"/>
                </a:solidFill>
                <a:latin typeface="Inter"/>
              </a:rPr>
              <a:t>Architecture review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066066" y="5950800"/>
            <a:ext cx="3380133" cy="1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558383"/>
                </a:solidFill>
                <a:latin typeface="Inter"/>
              </a:rPr>
              <a:t>∑ = 3 items</a:t>
            </a:r>
          </a:p>
        </p:txBody>
      </p:sp>
      <p:sp>
        <p:nvSpPr>
          <p:cNvPr id="67" name="Rectangle 6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TextBox 6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45800" y="1721600"/>
            <a:ext cx="30000" cy="1266666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245800" y="2988266"/>
            <a:ext cx="30000" cy="1266666"/>
          </a:xfrm>
          <a:prstGeom prst="rect">
            <a:avLst/>
          </a:prstGeom>
          <a:solidFill>
            <a:srgbClr val="FCD3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245800" y="4254932"/>
            <a:ext cx="30000" cy="1266666"/>
          </a:xfrm>
          <a:prstGeom prst="rect">
            <a:avLst/>
          </a:prstGeom>
          <a:solidFill>
            <a:srgbClr val="A7F3D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285800" y="1721600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1EBD88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85800" y="1721600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F5A31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885800" y="1721600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EF4F4F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285800" y="2988266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ACF3D2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085800" y="2988266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FCD557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885800" y="2988266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F5A31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285800" y="4254932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D3FAE6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3085800" y="4254932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ACF3D2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4885800" y="4254932"/>
            <a:ext cx="1800000" cy="1266666"/>
          </a:xfrm>
          <a:prstGeom prst="roundRect">
            <a:avLst>
              <a:gd name="adj" fmla="val 1666"/>
            </a:avLst>
          </a:prstGeom>
          <a:solidFill>
            <a:srgbClr val="FCD557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2805800" y="1751600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57CEA6"/>
                </a:solidFill>
                <a:latin typeface="Inter"/>
              </a:rPr>
              <a:t>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05800" y="1751600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8BB54"/>
                </a:solidFill>
                <a:latin typeface="Inter"/>
              </a:rPr>
              <a:t>8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05800" y="1751600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37C7C"/>
                </a:solidFill>
                <a:latin typeface="Inter"/>
              </a:rPr>
              <a:t>9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805800" y="3018266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C1F6DE"/>
                </a:solidFill>
                <a:latin typeface="Inter"/>
              </a:rPr>
              <a:t>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05800" y="3018266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CE082"/>
                </a:solidFill>
                <a:latin typeface="Inter"/>
              </a:rPr>
              <a:t>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05800" y="3018266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8BB54"/>
                </a:solidFill>
                <a:latin typeface="Inter"/>
              </a:rPr>
              <a:t>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805800" y="4284932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DEFBEC"/>
                </a:solidFill>
                <a:latin typeface="Inter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5800" y="4284932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C1F6DE"/>
                </a:solidFill>
                <a:latin typeface="Inter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05800" y="4284932"/>
            <a:ext cx="25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CE082"/>
                </a:solidFill>
                <a:latin typeface="Inter"/>
              </a:rPr>
              <a:t>4</a:t>
            </a:r>
          </a:p>
        </p:txBody>
      </p:sp>
      <p:sp>
        <p:nvSpPr>
          <p:cNvPr id="26" name="Oval 25"/>
          <p:cNvSpPr/>
          <p:nvPr/>
        </p:nvSpPr>
        <p:spPr>
          <a:xfrm>
            <a:off x="5625800" y="2174933"/>
            <a:ext cx="320000" cy="320000"/>
          </a:xfrm>
          <a:prstGeom prst="ellipse">
            <a:avLst/>
          </a:prstGeom>
          <a:solidFill>
            <a:srgbClr val="A33131"/>
          </a:solidFill>
          <a:ln w="19050">
            <a:solidFill>
              <a:srgbClr val="991B1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5715800" y="2264933"/>
            <a:ext cx="140000" cy="14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915800" y="2514933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991B1B"/>
                </a:solidFill>
                <a:latin typeface="Inter"/>
              </a:rPr>
              <a:t>Data Breach</a:t>
            </a:r>
          </a:p>
        </p:txBody>
      </p:sp>
      <p:sp>
        <p:nvSpPr>
          <p:cNvPr id="29" name="Oval 28"/>
          <p:cNvSpPr/>
          <p:nvPr/>
        </p:nvSpPr>
        <p:spPr>
          <a:xfrm>
            <a:off x="5625800" y="3441599"/>
            <a:ext cx="320000" cy="320000"/>
          </a:xfrm>
          <a:prstGeom prst="ellipse">
            <a:avLst/>
          </a:prstGeom>
          <a:solidFill>
            <a:srgbClr val="F05656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5715800" y="3531599"/>
            <a:ext cx="140000" cy="1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4915800" y="3781599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Supply Chain</a:t>
            </a:r>
          </a:p>
        </p:txBody>
      </p:sp>
      <p:sp>
        <p:nvSpPr>
          <p:cNvPr id="32" name="Oval 31"/>
          <p:cNvSpPr/>
          <p:nvPr/>
        </p:nvSpPr>
        <p:spPr>
          <a:xfrm>
            <a:off x="3825800" y="3441599"/>
            <a:ext cx="320000" cy="320000"/>
          </a:xfrm>
          <a:prstGeom prst="ellipse">
            <a:avLst/>
          </a:prstGeom>
          <a:solidFill>
            <a:srgbClr val="F6A723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3915800" y="3531599"/>
            <a:ext cx="140000" cy="1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3115800" y="3781599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Compliance</a:t>
            </a:r>
          </a:p>
        </p:txBody>
      </p:sp>
      <p:sp>
        <p:nvSpPr>
          <p:cNvPr id="35" name="Oval 34"/>
          <p:cNvSpPr/>
          <p:nvPr/>
        </p:nvSpPr>
        <p:spPr>
          <a:xfrm>
            <a:off x="5625800" y="3441599"/>
            <a:ext cx="320000" cy="320000"/>
          </a:xfrm>
          <a:prstGeom prst="ellipse">
            <a:avLst/>
          </a:prstGeom>
          <a:solidFill>
            <a:srgbClr val="F6A723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715800" y="3531599"/>
            <a:ext cx="140000" cy="1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4915800" y="3781599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F59E0B"/>
                </a:solidFill>
                <a:latin typeface="Inter"/>
              </a:rPr>
              <a:t>Talent</a:t>
            </a:r>
          </a:p>
        </p:txBody>
      </p:sp>
      <p:sp>
        <p:nvSpPr>
          <p:cNvPr id="38" name="Oval 37"/>
          <p:cNvSpPr/>
          <p:nvPr/>
        </p:nvSpPr>
        <p:spPr>
          <a:xfrm>
            <a:off x="5625800" y="3441599"/>
            <a:ext cx="320000" cy="320000"/>
          </a:xfrm>
          <a:prstGeom prst="ellipse">
            <a:avLst/>
          </a:prstGeom>
          <a:solidFill>
            <a:srgbClr val="F05656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5715800" y="3531599"/>
            <a:ext cx="140000" cy="1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4915800" y="3781599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EF4444"/>
                </a:solidFill>
                <a:latin typeface="Inter"/>
              </a:rPr>
              <a:t>Market Shift</a:t>
            </a:r>
          </a:p>
        </p:txBody>
      </p:sp>
      <p:sp>
        <p:nvSpPr>
          <p:cNvPr id="41" name="Oval 40"/>
          <p:cNvSpPr/>
          <p:nvPr/>
        </p:nvSpPr>
        <p:spPr>
          <a:xfrm>
            <a:off x="2025800" y="4708265"/>
            <a:ext cx="320000" cy="320000"/>
          </a:xfrm>
          <a:prstGeom prst="ellipse">
            <a:avLst/>
          </a:prstGeom>
          <a:solidFill>
            <a:srgbClr val="27C08D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2115800" y="4798265"/>
            <a:ext cx="140000" cy="1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315800" y="5048265"/>
            <a:ext cx="17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0B981"/>
                </a:solidFill>
                <a:latin typeface="Inter"/>
              </a:rPr>
              <a:t>Technology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285800" y="1671600"/>
            <a:ext cx="5400000" cy="3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1285800" y="5621600"/>
            <a:ext cx="54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LIKELIHOOD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35800" y="3481600"/>
            <a:ext cx="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99E9E"/>
                </a:solidFill>
                <a:latin typeface="Inter"/>
              </a:rPr>
              <a:t>IMPACT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7085800" y="1771600"/>
            <a:ext cx="4420400" cy="3700000"/>
          </a:xfrm>
          <a:prstGeom prst="roundRect">
            <a:avLst>
              <a:gd name="adj" fmla="val 678"/>
            </a:avLst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ectangle 47"/>
          <p:cNvSpPr/>
          <p:nvPr/>
        </p:nvSpPr>
        <p:spPr>
          <a:xfrm>
            <a:off x="7085800" y="1771600"/>
            <a:ext cx="30000" cy="37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7185800" y="1871600"/>
            <a:ext cx="422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Risk Summary</a:t>
            </a:r>
          </a:p>
        </p:txBody>
      </p:sp>
      <p:cxnSp>
        <p:nvCxnSpPr>
          <p:cNvPr id="50" name="Connector 49"/>
          <p:cNvCxnSpPr/>
          <p:nvPr/>
        </p:nvCxnSpPr>
        <p:spPr>
          <a:xfrm>
            <a:off x="7185800" y="2171600"/>
            <a:ext cx="4220400" cy="0"/>
          </a:xfrm>
          <a:prstGeom prst="line">
            <a:avLst/>
          </a:prstGeom>
          <a:ln w="6350">
            <a:solidFill>
              <a:srgbClr val="3D727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7185800" y="2271600"/>
            <a:ext cx="50000" cy="200000"/>
          </a:xfrm>
          <a:prstGeom prst="rect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7305800" y="22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Data Breach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305800" y="24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991B1B"/>
                </a:solidFill>
                <a:latin typeface="Inter"/>
              </a:rPr>
              <a:t>CRITICAL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185800" y="2771600"/>
            <a:ext cx="50000" cy="2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7305800" y="27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Supply Chain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7305800" y="29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sp>
        <p:nvSpPr>
          <p:cNvPr id="57" name="Rectangle 56"/>
          <p:cNvSpPr/>
          <p:nvPr/>
        </p:nvSpPr>
        <p:spPr>
          <a:xfrm>
            <a:off x="7185800" y="3271600"/>
            <a:ext cx="50000" cy="2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TextBox 57"/>
          <p:cNvSpPr txBox="1"/>
          <p:nvPr/>
        </p:nvSpPr>
        <p:spPr>
          <a:xfrm>
            <a:off x="7305800" y="32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Compliance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305800" y="34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sp>
        <p:nvSpPr>
          <p:cNvPr id="60" name="Rectangle 59"/>
          <p:cNvSpPr/>
          <p:nvPr/>
        </p:nvSpPr>
        <p:spPr>
          <a:xfrm>
            <a:off x="7185800" y="3771600"/>
            <a:ext cx="50000" cy="2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7305800" y="37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Talent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305800" y="39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185800" y="4271600"/>
            <a:ext cx="50000" cy="2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7305800" y="42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Market Shift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305800" y="44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sp>
        <p:nvSpPr>
          <p:cNvPr id="66" name="Rectangle 65"/>
          <p:cNvSpPr/>
          <p:nvPr/>
        </p:nvSpPr>
        <p:spPr>
          <a:xfrm>
            <a:off x="7185800" y="4771600"/>
            <a:ext cx="50000" cy="2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TextBox 66"/>
          <p:cNvSpPr txBox="1"/>
          <p:nvPr/>
        </p:nvSpPr>
        <p:spPr>
          <a:xfrm>
            <a:off x="7305800" y="4771600"/>
            <a:ext cx="40804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FFFFFF"/>
                </a:solidFill>
                <a:latin typeface="Inter"/>
              </a:rPr>
              <a:t>Technology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7305800" y="4971600"/>
            <a:ext cx="40804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10B981"/>
                </a:solidFill>
                <a:latin typeface="Inter"/>
              </a:rPr>
              <a:t>LOW</a:t>
            </a:r>
          </a:p>
        </p:txBody>
      </p:sp>
      <p:sp>
        <p:nvSpPr>
          <p:cNvPr id="69" name="Rectangle 6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TextBox 6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210200" cy="4400000"/>
          </a:xfrm>
          <a:prstGeom prst="roundRect">
            <a:avLst>
              <a:gd name="adj" fmla="val 1151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40000" cy="44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8602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171600"/>
            <a:ext cx="4860200" cy="35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2563EB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2563EB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2563EB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2563EB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96000" y="1471600"/>
            <a:ext cx="5210200" cy="4400000"/>
          </a:xfrm>
          <a:prstGeom prst="roundRect">
            <a:avLst>
              <a:gd name="adj" fmla="val 1151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40000" cy="44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96000" y="1621600"/>
            <a:ext cx="48602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96000" y="2171600"/>
            <a:ext cx="4860200" cy="35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11D48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11D48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11D48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11D48"/>
              </a:buClr>
            </a:pPr>
            <a:r>
              <a:rPr sz="1400">
                <a:solidFill>
                  <a:srgbClr val="9EB8B8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06800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67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5800" y="2171600"/>
            <a:ext cx="3166800" cy="3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2AFAF"/>
                </a:solidFill>
                <a:latin typeface="Inter"/>
              </a:rPr>
              <a:t>Fundamental research that pushes the frontiers of human understanding.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92600" y="1471600"/>
            <a:ext cx="3406800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92600" y="167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Translation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12600" y="2171600"/>
            <a:ext cx="3166800" cy="3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2AFAF"/>
                </a:solidFill>
                <a:latin typeface="Inter"/>
              </a:rPr>
              <a:t>Converting findings into applications, therapies, and technologies.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1428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99400" y="1471600"/>
            <a:ext cx="3406800" cy="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99400" y="167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Training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219400" y="2171600"/>
            <a:ext cx="3166800" cy="3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92AFAF"/>
                </a:solidFill>
                <a:latin typeface="Inter"/>
              </a:rPr>
              <a:t>Developing the next generation of scientists through mentorship and rigor.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920720" y="1699000"/>
            <a:ext cx="8350560" cy="34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1950720" y="1729000"/>
            <a:ext cx="8290560" cy="3400000"/>
          </a:xfrm>
          <a:prstGeom prst="roundRect">
            <a:avLst>
              <a:gd name="adj" fmla="val 482"/>
            </a:avLst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2200720" y="1979000"/>
            <a:ext cx="779056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D97706"/>
                </a:solidFill>
                <a:latin typeface="Inter"/>
              </a:rPr>
              <a:t>Key Finding: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00720" y="2379000"/>
            <a:ext cx="779056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0" i="1">
                <a:solidFill>
                  <a:srgbClr val="FFFFFF"/>
                </a:solidFill>
                <a:latin typeface="Inter"/>
              </a:rPr>
              <a:t>Science is not just a body of knowledge — it is a way of thinking. Our commitment is to follow the evidence wherever it leads.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2200720" y="4079000"/>
            <a:ext cx="15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00720" y="4279000"/>
            <a:ext cx="77905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86A7A7"/>
                </a:solidFill>
                <a:latin typeface="Inter"/>
              </a:rPr>
              <a:t>Director, Research Institute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00720" y="4579000"/>
            <a:ext cx="77905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18C8C"/>
                </a:solidFill>
                <a:latin typeface="Inter"/>
              </a:rPr>
              <a:t>Nature Editorial, 2025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5800" y="157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2563EB"/>
                </a:solidFill>
                <a:latin typeface="Inter"/>
              </a:rPr>
              <a:t>$850M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200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6A7A7"/>
                </a:solidFill>
                <a:latin typeface="Inter"/>
              </a:rPr>
              <a:t>Revenue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359266" y="147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09266" y="157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E11D48"/>
                </a:solidFill>
                <a:latin typeface="Inter"/>
              </a:rPr>
              <a:t>2,500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09266" y="200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6A7A7"/>
                </a:solidFill>
                <a:latin typeface="Inter"/>
              </a:rPr>
              <a:t>Employees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8032732" y="147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082732" y="157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7C3AED"/>
                </a:solidFill>
                <a:latin typeface="Inter"/>
              </a:rPr>
              <a:t>98%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82732" y="200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86A7A7"/>
                </a:solidFill>
                <a:latin typeface="Inter"/>
              </a:rPr>
              <a:t>Satisfaction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27216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Project Completion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5800" y="3121600"/>
            <a:ext cx="1082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6A7A7"/>
                </a:solidFill>
                <a:latin typeface="Inter"/>
              </a:rPr>
              <a:t>Phase 1: Discovery  (100%)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85800" y="338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685800" y="338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85800" y="3671600"/>
            <a:ext cx="1082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6A7A7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85800" y="393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85800" y="3931600"/>
            <a:ext cx="8115300" cy="70000"/>
          </a:xfrm>
          <a:prstGeom prst="roundRect">
            <a:avLst>
              <a:gd name="adj" fmla="val 431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85800" y="4221600"/>
            <a:ext cx="1082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6A7A7"/>
                </a:solidFill>
                <a:latin typeface="Inter"/>
              </a:rPr>
              <a:t>Phase 3: Testing  (45%)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85800" y="448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85800" y="4481600"/>
            <a:ext cx="4869180" cy="70000"/>
          </a:xfrm>
          <a:prstGeom prst="roundRect">
            <a:avLst>
              <a:gd name="adj" fmla="val 71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85800" y="4771600"/>
            <a:ext cx="1082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86A7A7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85800" y="5031600"/>
            <a:ext cx="10820400" cy="70000"/>
          </a:xfrm>
          <a:prstGeom prst="roundRect">
            <a:avLst>
              <a:gd name="adj" fmla="val 323"/>
            </a:avLst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685800" y="5031600"/>
            <a:ext cx="1623060" cy="70000"/>
          </a:xfrm>
          <a:prstGeom prst="roundRect">
            <a:avLst>
              <a:gd name="adj" fmla="val 2156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11600"/>
            <a:ext cx="50000" cy="207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3685933" y="153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CAP-01</a:t>
            </a:r>
          </a:p>
        </p:txBody>
      </p:sp>
      <p:sp>
        <p:nvSpPr>
          <p:cNvPr id="8" name="Oval 7"/>
          <p:cNvSpPr/>
          <p:nvPr/>
        </p:nvSpPr>
        <p:spPr>
          <a:xfrm>
            <a:off x="2225866" y="1661600"/>
            <a:ext cx="420000" cy="420000"/>
          </a:xfrm>
          <a:prstGeom prst="ellipse">
            <a:avLst/>
          </a:prstGeom>
          <a:solidFill>
            <a:srgbClr val="366FEC"/>
          </a:solidFill>
          <a:ln w="1905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866" y="1735600"/>
            <a:ext cx="272000" cy="272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65800" y="2161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2563EB"/>
                </a:solidFill>
                <a:latin typeface="Inter"/>
              </a:rPr>
              <a:t>Analytics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805800" y="2491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5800" y="2551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345933" y="1471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4345933" y="1511600"/>
            <a:ext cx="50000" cy="2076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346066" y="153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CAP-02</a:t>
            </a:r>
          </a:p>
        </p:txBody>
      </p:sp>
      <p:sp>
        <p:nvSpPr>
          <p:cNvPr id="16" name="Oval 15"/>
          <p:cNvSpPr/>
          <p:nvPr/>
        </p:nvSpPr>
        <p:spPr>
          <a:xfrm>
            <a:off x="5885999" y="1661600"/>
            <a:ext cx="420000" cy="420000"/>
          </a:xfrm>
          <a:prstGeom prst="ellipse">
            <a:avLst/>
          </a:prstGeom>
          <a:solidFill>
            <a:srgbClr val="E32F56"/>
          </a:solidFill>
          <a:ln w="19050">
            <a:solidFill>
              <a:srgbClr val="E11D4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7" name="Picture 16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999" y="1735600"/>
            <a:ext cx="272000" cy="272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425933" y="2161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E11D48"/>
                </a:solidFill>
                <a:latin typeface="Inter"/>
              </a:rPr>
              <a:t>Security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465933" y="2491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445933" y="2551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8006066" y="1471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8006066" y="1511600"/>
            <a:ext cx="50000" cy="207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1006199" y="1531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CAP-03</a:t>
            </a:r>
          </a:p>
        </p:txBody>
      </p:sp>
      <p:sp>
        <p:nvSpPr>
          <p:cNvPr id="24" name="Oval 23"/>
          <p:cNvSpPr/>
          <p:nvPr/>
        </p:nvSpPr>
        <p:spPr>
          <a:xfrm>
            <a:off x="9546132" y="1661600"/>
            <a:ext cx="420000" cy="420000"/>
          </a:xfrm>
          <a:prstGeom prst="ellipse">
            <a:avLst/>
          </a:prstGeom>
          <a:solidFill>
            <a:srgbClr val="8649EE"/>
          </a:solidFill>
          <a:ln w="1905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5" name="Picture 24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0132" y="1735600"/>
            <a:ext cx="272000" cy="272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086066" y="2161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7C3AED"/>
                </a:solidFill>
                <a:latin typeface="Inter"/>
              </a:rPr>
              <a:t>Global Reach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8126066" y="2491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106066" y="2551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85800" y="3787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85800" y="3827600"/>
            <a:ext cx="50000" cy="2076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3685933" y="3847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CAP-04</a:t>
            </a:r>
          </a:p>
        </p:txBody>
      </p:sp>
      <p:sp>
        <p:nvSpPr>
          <p:cNvPr id="32" name="Oval 31"/>
          <p:cNvSpPr/>
          <p:nvPr/>
        </p:nvSpPr>
        <p:spPr>
          <a:xfrm>
            <a:off x="2225866" y="3977600"/>
            <a:ext cx="420000" cy="420000"/>
          </a:xfrm>
          <a:prstGeom prst="ellipse">
            <a:avLst/>
          </a:prstGeom>
          <a:solidFill>
            <a:srgbClr val="199E75"/>
          </a:solidFill>
          <a:ln w="190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3" name="Picture 32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9866" y="4051600"/>
            <a:ext cx="272000" cy="272000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765800" y="4477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Performance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805800" y="4807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785800" y="4867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Sub-50ms response times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4345933" y="3787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4345933" y="3827600"/>
            <a:ext cx="50000" cy="2076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346066" y="3847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CAP-05</a:t>
            </a:r>
          </a:p>
        </p:txBody>
      </p:sp>
      <p:sp>
        <p:nvSpPr>
          <p:cNvPr id="40" name="Oval 39"/>
          <p:cNvSpPr/>
          <p:nvPr/>
        </p:nvSpPr>
        <p:spPr>
          <a:xfrm>
            <a:off x="5885999" y="3977600"/>
            <a:ext cx="420000" cy="420000"/>
          </a:xfrm>
          <a:prstGeom prst="ellipse">
            <a:avLst/>
          </a:prstGeom>
          <a:solidFill>
            <a:srgbClr val="DE3737"/>
          </a:solidFill>
          <a:ln w="19050">
            <a:solidFill>
              <a:srgbClr val="DC26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1" name="Picture 4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9999" y="4051600"/>
            <a:ext cx="272000" cy="2720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4425933" y="4477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DC2626"/>
                </a:solidFill>
                <a:latin typeface="Inter"/>
              </a:rPr>
              <a:t>Team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4465933" y="4807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445933" y="4867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8006066" y="3787600"/>
            <a:ext cx="3500133" cy="2156000"/>
          </a:xfrm>
          <a:prstGeom prst="roundRect">
            <a:avLst>
              <a:gd name="adj" fmla="val 857"/>
            </a:avLst>
          </a:prstGeom>
          <a:solidFill>
            <a:srgbClr val="1B5959"/>
          </a:solidFill>
          <a:ln w="9525">
            <a:solidFill>
              <a:srgbClr val="3169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8006066" y="3827600"/>
            <a:ext cx="50000" cy="2076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1006199" y="3847600"/>
            <a:ext cx="44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1" i="0">
                <a:solidFill>
                  <a:srgbClr val="618C8C"/>
                </a:solidFill>
                <a:latin typeface="Inter"/>
              </a:rPr>
              <a:t>CAP-06</a:t>
            </a:r>
          </a:p>
        </p:txBody>
      </p:sp>
      <p:sp>
        <p:nvSpPr>
          <p:cNvPr id="48" name="Oval 47"/>
          <p:cNvSpPr/>
          <p:nvPr/>
        </p:nvSpPr>
        <p:spPr>
          <a:xfrm>
            <a:off x="9546132" y="3977600"/>
            <a:ext cx="420000" cy="420000"/>
          </a:xfrm>
          <a:prstGeom prst="ellipse">
            <a:avLst/>
          </a:prstGeom>
          <a:solidFill>
            <a:srgbClr val="F5A51E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9" name="Picture 48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20132" y="4051600"/>
            <a:ext cx="272000" cy="27200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8086066" y="4477600"/>
            <a:ext cx="3340133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59E0B"/>
                </a:solidFill>
                <a:latin typeface="Inter"/>
              </a:rPr>
              <a:t>Awards</a:t>
            </a:r>
          </a:p>
        </p:txBody>
      </p:sp>
      <p:cxnSp>
        <p:nvCxnSpPr>
          <p:cNvPr id="51" name="Connector 50"/>
          <p:cNvCxnSpPr/>
          <p:nvPr/>
        </p:nvCxnSpPr>
        <p:spPr>
          <a:xfrm>
            <a:off x="8126066" y="4807600"/>
            <a:ext cx="3260133" cy="0"/>
          </a:xfrm>
          <a:prstGeom prst="line">
            <a:avLst/>
          </a:prstGeom>
          <a:ln w="6350">
            <a:solidFill>
              <a:srgbClr val="3169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8106066" y="4867600"/>
            <a:ext cx="3300133" cy="101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99E9E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85800" y="6120800"/>
            <a:ext cx="30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558383"/>
                </a:solidFill>
                <a:latin typeface="Inter"/>
              </a:rPr>
              <a:t>[CAPABILITY MATRIX  |  n=6]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10820400" cy="850000"/>
          </a:xfrm>
          <a:prstGeom prst="roundRect">
            <a:avLst>
              <a:gd name="adj" fmla="val 462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71600"/>
            <a:ext cx="40000" cy="8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05800" y="1671600"/>
            <a:ext cx="3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35800" y="167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Finalize Strategy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35800" y="199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6200" y="16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Executive Team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006200" y="199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D9595"/>
                </a:solidFill>
                <a:latin typeface="Inter"/>
              </a:rPr>
              <a:t>Mar 2026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85800" y="2571600"/>
            <a:ext cx="10820400" cy="850000"/>
          </a:xfrm>
          <a:prstGeom prst="roundRect">
            <a:avLst>
              <a:gd name="adj" fmla="val 462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685800" y="2571600"/>
            <a:ext cx="40000" cy="85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05800" y="2671600"/>
            <a:ext cx="3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11D48"/>
                </a:solidFill>
                <a:latin typeface="Inter"/>
              </a:rPr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35800" y="267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Launch Phase 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35800" y="299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006200" y="26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11D48"/>
                </a:solidFill>
                <a:latin typeface="Inter"/>
              </a:rPr>
              <a:t>Product &amp; Engineering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06200" y="299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D9595"/>
                </a:solidFill>
                <a:latin typeface="Inter"/>
              </a:rPr>
              <a:t>Apr 2026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85800" y="3571600"/>
            <a:ext cx="10820400" cy="850000"/>
          </a:xfrm>
          <a:prstGeom prst="roundRect">
            <a:avLst>
              <a:gd name="adj" fmla="val 462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85800" y="3571600"/>
            <a:ext cx="40000" cy="8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05800" y="3671600"/>
            <a:ext cx="3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7C3AED"/>
                </a:solidFill>
                <a:latin typeface="Inter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35800" y="367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Expand Sales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35800" y="399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006200" y="36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VP Sales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006200" y="399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D9595"/>
                </a:solidFill>
                <a:latin typeface="Inter"/>
              </a:rPr>
              <a:t>May 2026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85800" y="4571600"/>
            <a:ext cx="10820400" cy="850000"/>
          </a:xfrm>
          <a:prstGeom prst="roundRect">
            <a:avLst>
              <a:gd name="adj" fmla="val 462"/>
            </a:avLst>
          </a:prstGeom>
          <a:solidFill>
            <a:srgbClr val="205D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685800" y="4571600"/>
            <a:ext cx="40000" cy="8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05800" y="4671600"/>
            <a:ext cx="3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4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35800" y="467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Review &amp; Iterate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35800" y="4991600"/>
            <a:ext cx="76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06200" y="46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All Departments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006200" y="499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D9595"/>
                </a:solidFill>
                <a:latin typeface="Inter"/>
              </a:rPr>
              <a:t>Jun 2026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2133600" y="1829000"/>
            <a:ext cx="7924800" cy="3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133600" y="1829000"/>
            <a:ext cx="45000" cy="32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433600" y="2229000"/>
            <a:ext cx="7324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Discover
What's Next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5596000" y="3529000"/>
            <a:ext cx="10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433600" y="3779000"/>
            <a:ext cx="73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86A7A7"/>
                </a:solidFill>
                <a:latin typeface="Inter"/>
              </a:rPr>
              <a:t>Partner with us on groundbreaking research that shapes the future.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33600" y="4329000"/>
            <a:ext cx="2441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Email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33600" y="4609000"/>
            <a:ext cx="2441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contact@company.com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875200" y="4329000"/>
            <a:ext cx="2441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Phone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75200" y="4609000"/>
            <a:ext cx="2441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+1 (555) 123-4567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6800" y="4329000"/>
            <a:ext cx="2441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Web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16800" y="4609000"/>
            <a:ext cx="2441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www.company.com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310200" cy="42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60000" cy="42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65800" y="1671600"/>
            <a:ext cx="503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Abstract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5800" y="2071600"/>
            <a:ext cx="5030200" cy="3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9EB8B8"/>
                </a:solidFill>
                <a:latin typeface="Inter"/>
              </a:rPr>
              <a:t>The Research Institute is dedicated to expanding the boundaries of human knowledge through rigorous, ethical, and innovative scientific inquiry.
Our multidisciplinary teams tackle the world's most pressing challenges.</a:t>
            </a:r>
          </a:p>
        </p:txBody>
      </p:sp>
      <p:sp>
        <p:nvSpPr>
          <p:cNvPr id="9" name="Rectangle 8"/>
          <p:cNvSpPr/>
          <p:nvPr/>
        </p:nvSpPr>
        <p:spPr>
          <a:xfrm>
            <a:off x="6196000" y="1471600"/>
            <a:ext cx="5310200" cy="9375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96000" y="1471600"/>
            <a:ext cx="50000" cy="9375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26000" y="155160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1998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26000" y="194035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Established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196000" y="2559100"/>
            <a:ext cx="5310200" cy="9375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196000" y="2559100"/>
            <a:ext cx="50000" cy="9375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26000" y="263910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850+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26000" y="302785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Researchers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196000" y="3646600"/>
            <a:ext cx="5310200" cy="9375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96000" y="3646600"/>
            <a:ext cx="50000" cy="9375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26000" y="372660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2,400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26000" y="411535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Publications/Year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196000" y="4734100"/>
            <a:ext cx="5310200" cy="9375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196000" y="4734100"/>
            <a:ext cx="50000" cy="9375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326000" y="481410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326000" y="5202850"/>
            <a:ext cx="5110200" cy="4687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Grants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500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sp>
        <p:nvSpPr>
          <p:cNvPr id="6" name="Rectangle 5"/>
          <p:cNvSpPr/>
          <p:nvPr/>
        </p:nvSpPr>
        <p:spPr>
          <a:xfrm>
            <a:off x="685800" y="1300000"/>
            <a:ext cx="2000000" cy="35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500000"/>
            <a:ext cx="73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We look forward to working with you.</a:t>
            </a:r>
          </a:p>
        </p:txBody>
      </p:sp>
      <p:sp>
        <p:nvSpPr>
          <p:cNvPr id="8" name="Rectangle 7"/>
          <p:cNvSpPr/>
          <p:nvPr/>
        </p:nvSpPr>
        <p:spPr>
          <a:xfrm>
            <a:off x="685800" y="2200000"/>
            <a:ext cx="5260200" cy="1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2200000"/>
            <a:ext cx="40000" cy="12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05800" y="2400000"/>
            <a:ext cx="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0">
                <a:solidFill>
                  <a:srgbClr val="D97706"/>
                </a:solidFill>
                <a:latin typeface="Inter"/>
              </a:rPr>
              <a:t>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5800" y="2780000"/>
            <a:ext cx="50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D9595"/>
                </a:solidFill>
                <a:latin typeface="Inter"/>
              </a:rPr>
              <a:t>Email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5800" y="30300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246000" y="2200000"/>
            <a:ext cx="5260200" cy="1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246000" y="2200000"/>
            <a:ext cx="40000" cy="12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66000" y="2400000"/>
            <a:ext cx="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0">
                <a:solidFill>
                  <a:srgbClr val="D97706"/>
                </a:solidFill>
                <a:latin typeface="Inter"/>
              </a:rPr>
              <a:t>☎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66000" y="2780000"/>
            <a:ext cx="50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D9595"/>
                </a:solidFill>
                <a:latin typeface="Inter"/>
              </a:rPr>
              <a:t>Phone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66000" y="30300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85800" y="3600000"/>
            <a:ext cx="5260200" cy="1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85800" y="3600000"/>
            <a:ext cx="40000" cy="12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05800" y="3800000"/>
            <a:ext cx="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0">
                <a:solidFill>
                  <a:srgbClr val="D97706"/>
                </a:solidFill>
                <a:latin typeface="Inter"/>
              </a:rPr>
              <a:t>⌂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5800" y="4180000"/>
            <a:ext cx="50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D9595"/>
                </a:solidFill>
                <a:latin typeface="Inter"/>
              </a:rPr>
              <a:t>Website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5800" y="44300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246000" y="3600000"/>
            <a:ext cx="5260200" cy="1200000"/>
          </a:xfrm>
          <a:prstGeom prst="rect">
            <a:avLst/>
          </a:prstGeom>
          <a:solidFill>
            <a:srgbClr val="1B5959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46000" y="3600000"/>
            <a:ext cx="40000" cy="12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366000" y="3800000"/>
            <a:ext cx="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0">
                <a:solidFill>
                  <a:srgbClr val="D97706"/>
                </a:solidFill>
                <a:latin typeface="Inter"/>
              </a:rPr>
              <a:t>⚑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66000" y="4180000"/>
            <a:ext cx="50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D9595"/>
                </a:solidFill>
                <a:latin typeface="Inter"/>
              </a:rPr>
              <a:t>Location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66000" y="44300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FFFFF"/>
                </a:solidFill>
                <a:latin typeface="Inter"/>
              </a:rPr>
              <a:t>New York, NY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85800" y="62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18C8C"/>
                </a:solidFill>
                <a:latin typeface="Inter"/>
              </a:rPr>
              <a:t>Research Institute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Research Pillars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2592600" cy="38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71600"/>
            <a:ext cx="50000" cy="3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15800" y="1821600"/>
            <a:ext cx="239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Scientific Rigor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5800" y="2321600"/>
            <a:ext cx="2392600" cy="2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9EB8B8"/>
                </a:solidFill>
                <a:latin typeface="Inter"/>
              </a:rPr>
              <a:t>Every finding is peer-reviewed, replicated, and transparently reported.</a:t>
            </a:r>
          </a:p>
        </p:txBody>
      </p:sp>
      <p:sp>
        <p:nvSpPr>
          <p:cNvPr id="9" name="Rectangle 8"/>
          <p:cNvSpPr/>
          <p:nvPr/>
        </p:nvSpPr>
        <p:spPr>
          <a:xfrm>
            <a:off x="3428400" y="1571600"/>
            <a:ext cx="2592600" cy="38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428400" y="1571600"/>
            <a:ext cx="50000" cy="380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558400" y="1821600"/>
            <a:ext cx="239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11D48"/>
                </a:solidFill>
                <a:latin typeface="Inter"/>
              </a:rPr>
              <a:t>Collaboration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58400" y="2321600"/>
            <a:ext cx="2392600" cy="2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9EB8B8"/>
                </a:solidFill>
                <a:latin typeface="Inter"/>
              </a:rPr>
              <a:t>We bridge disciplines and institutions to accelerate discovery.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171000" y="1571600"/>
            <a:ext cx="2592600" cy="38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171000" y="1571600"/>
            <a:ext cx="50000" cy="3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01000" y="1821600"/>
            <a:ext cx="239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7C3AED"/>
                </a:solidFill>
                <a:latin typeface="Inter"/>
              </a:rPr>
              <a:t>Open Science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01000" y="2321600"/>
            <a:ext cx="2392600" cy="2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9EB8B8"/>
                </a:solidFill>
                <a:latin typeface="Inter"/>
              </a:rPr>
              <a:t>We share data, methods, and tools to advance collective knowledge.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13600" y="1571600"/>
            <a:ext cx="2592600" cy="38000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913600" y="1571600"/>
            <a:ext cx="50000" cy="380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9043600" y="1821600"/>
            <a:ext cx="2392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Impact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43600" y="2321600"/>
            <a:ext cx="2392600" cy="2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9EB8B8"/>
                </a:solidFill>
                <a:latin typeface="Inter"/>
              </a:rPr>
              <a:t>We translate research into solutions for real-world problems.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Research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71600"/>
            <a:ext cx="53352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71600"/>
            <a:ext cx="50000" cy="2368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771600"/>
            <a:ext cx="50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Jane Smith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508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2563EB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835800" y="2521600"/>
            <a:ext cx="50352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35800" y="2621600"/>
            <a:ext cx="5085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171000" y="1571600"/>
            <a:ext cx="53352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171000" y="1571600"/>
            <a:ext cx="50000" cy="23682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321000" y="1771600"/>
            <a:ext cx="50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John Davis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21000" y="2171600"/>
            <a:ext cx="508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11D48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321000" y="2521600"/>
            <a:ext cx="50352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321000" y="2621600"/>
            <a:ext cx="5085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4089800"/>
            <a:ext cx="53352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4089800"/>
            <a:ext cx="50000" cy="2368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35800" y="4289800"/>
            <a:ext cx="50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Sarah Chen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35800" y="4689800"/>
            <a:ext cx="508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7C3AED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835800" y="5039800"/>
            <a:ext cx="50352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35800" y="5139800"/>
            <a:ext cx="5085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171000" y="4089800"/>
            <a:ext cx="53352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171000" y="4089800"/>
            <a:ext cx="50000" cy="23682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321000" y="4289800"/>
            <a:ext cx="50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Michael Brown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21000" y="4689800"/>
            <a:ext cx="508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59669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321000" y="5039800"/>
            <a:ext cx="5035200" cy="0"/>
          </a:xfrm>
          <a:prstGeom prst="line">
            <a:avLst/>
          </a:prstGeom>
          <a:ln w="6350">
            <a:solidFill>
              <a:srgbClr val="497B7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321000" y="5139800"/>
            <a:ext cx="5085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EB8B8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Key Findings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5216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521600"/>
            <a:ext cx="3506800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$420M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Annual Grants</a:t>
            </a:r>
          </a:p>
        </p:txBody>
      </p:sp>
      <p:sp>
        <p:nvSpPr>
          <p:cNvPr id="9" name="Rectangle 8"/>
          <p:cNvSpPr/>
          <p:nvPr/>
        </p:nvSpPr>
        <p:spPr>
          <a:xfrm>
            <a:off x="4342600" y="15216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42600" y="1521600"/>
            <a:ext cx="3506800" cy="5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42600" y="17716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850+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42600" y="24716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Researchers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99400" y="15216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999400" y="1521600"/>
            <a:ext cx="3506800" cy="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99400" y="17716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2,400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99400" y="24716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Publications/Year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40398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4039800"/>
            <a:ext cx="3506800" cy="5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2898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45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9898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Active Labs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42600" y="40398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42600" y="4039800"/>
            <a:ext cx="3506800" cy="5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42600" y="42898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12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42600" y="49898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Patents Filed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999400" y="4039800"/>
            <a:ext cx="3506800" cy="2368200"/>
          </a:xfrm>
          <a:prstGeom prst="rect">
            <a:avLst/>
          </a:prstGeom>
          <a:solidFill>
            <a:srgbClr val="316969"/>
          </a:solidFill>
          <a:ln w="12700">
            <a:solidFill>
              <a:srgbClr val="497B7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7999400" y="4039800"/>
            <a:ext cx="3506800" cy="5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099400" y="4289800"/>
            <a:ext cx="33068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92%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099400" y="4989800"/>
            <a:ext cx="33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EB8B8"/>
                </a:solidFill>
                <a:latin typeface="Inter"/>
              </a:rPr>
              <a:t>Peer-Review Rate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85800" y="1929000"/>
            <a:ext cx="60000" cy="300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45800" y="2229000"/>
            <a:ext cx="20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5800" y="3529000"/>
            <a:ext cx="10360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8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5800" y="4329000"/>
            <a:ext cx="1036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799E9E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8" name="Oval 7"/>
          <p:cNvSpPr/>
          <p:nvPr/>
        </p:nvSpPr>
        <p:spPr>
          <a:xfrm>
            <a:off x="106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7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4000" y="53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6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7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424000" y="55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6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7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424000" y="584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6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9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17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424000" y="6090000"/>
            <a:ext cx="36000" cy="36000"/>
          </a:xfrm>
          <a:prstGeom prst="ellipse">
            <a:avLst/>
          </a:prstGeom>
          <a:solidFill>
            <a:srgbClr val="2A64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0" y="6808000"/>
            <a:ext cx="12192000" cy="5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4F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Executive Brief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21600"/>
            <a:ext cx="6275832" cy="4579200"/>
          </a:xfrm>
          <a:prstGeom prst="roundRect">
            <a:avLst>
              <a:gd name="adj" fmla="val 956"/>
            </a:avLst>
          </a:prstGeom>
          <a:solidFill>
            <a:srgbClr val="205D5D"/>
          </a:solidFill>
          <a:ln w="9525">
            <a:solidFill>
              <a:srgbClr val="3D727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601600"/>
            <a:ext cx="40000" cy="44192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7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Revenue grew 23% year-over-year, driven by new enterprise accounts and expanded service offerings across all major markets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2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Successfully launched three new product lines, contributing $120M in incremental revenue during the first two quarters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7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Customer retention rate improved to 98%, reflecting our commitment to excellence and client-centric approach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2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Operational efficiency gains reduced costs by 15%, enabling reinvestment in R&amp;D and talent acquisition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721600"/>
            <a:ext cx="5975832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FFFFFF"/>
                </a:solidFill>
                <a:latin typeface="Inter"/>
              </a:rPr>
              <a:t>•  Strategic partnerships with two Fortune 100 companies opened new distribution channels globally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211632" y="1521600"/>
            <a:ext cx="4294568" cy="1446400"/>
          </a:xfrm>
          <a:prstGeom prst="roundRect">
            <a:avLst>
              <a:gd name="adj" fmla="val 931"/>
            </a:avLst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7211633" y="1521600"/>
            <a:ext cx="4294566" cy="4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91632" y="1641600"/>
            <a:ext cx="413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2563EB"/>
                </a:solidFill>
                <a:latin typeface="Inter"/>
              </a:rPr>
              <a:t>$420M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91632" y="2141600"/>
            <a:ext cx="4134568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Grant Funding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211632" y="3088000"/>
            <a:ext cx="4294568" cy="1446400"/>
          </a:xfrm>
          <a:prstGeom prst="roundRect">
            <a:avLst>
              <a:gd name="adj" fmla="val 931"/>
            </a:avLst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7211633" y="3088000"/>
            <a:ext cx="4294566" cy="4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291632" y="3208000"/>
            <a:ext cx="413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E11D48"/>
                </a:solidFill>
                <a:latin typeface="Inter"/>
              </a:rPr>
              <a:t>2,400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91632" y="3708000"/>
            <a:ext cx="4134568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Publications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211632" y="4654400"/>
            <a:ext cx="4294568" cy="1446400"/>
          </a:xfrm>
          <a:prstGeom prst="roundRect">
            <a:avLst>
              <a:gd name="adj" fmla="val 931"/>
            </a:avLst>
          </a:prstGeom>
          <a:solidFill>
            <a:srgbClr val="256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7211633" y="4654400"/>
            <a:ext cx="4294566" cy="4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291632" y="4774400"/>
            <a:ext cx="413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7C3AED"/>
                </a:solidFill>
                <a:latin typeface="Inter"/>
              </a:rPr>
              <a:t>H-index 85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91632" y="5274400"/>
            <a:ext cx="4134568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86A7A7"/>
                </a:solidFill>
                <a:latin typeface="Inter"/>
              </a:rPr>
              <a:t>Impact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A3F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6A7A7"/>
                </a:solidFill>
                <a:latin typeface="Inter"/>
              </a:rPr>
              <a:t>Research Institute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6A7A7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